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2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3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4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5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7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8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19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0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1.xml" ContentType="application/vnd.openxmlformats-officedocument.themeOverr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2.xml" ContentType="application/vnd.openxmlformats-officedocument.themeOverr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3.xml" ContentType="application/vnd.openxmlformats-officedocument.themeOverr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4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5.xml" ContentType="application/vnd.openxmlformats-officedocument.themeOverr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6.xml" ContentType="application/vnd.openxmlformats-officedocument.themeOverr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27.xml" ContentType="application/vnd.openxmlformats-officedocument.themeOverr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28.xml" ContentType="application/vnd.openxmlformats-officedocument.themeOverr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29.xml" ContentType="application/vnd.openxmlformats-officedocument.themeOverr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theme/themeOverride30.xml" ContentType="application/vnd.openxmlformats-officedocument.themeOverr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31.xml" ContentType="application/vnd.openxmlformats-officedocument.themeOverr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32.xml" ContentType="application/vnd.openxmlformats-officedocument.themeOverr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theme/themeOverride33.xml" ContentType="application/vnd.openxmlformats-officedocument.themeOverr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theme/themeOverride34.xml" ContentType="application/vnd.openxmlformats-officedocument.themeOverrid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theme/themeOverride35.xml" ContentType="application/vnd.openxmlformats-officedocument.themeOverrid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theme/themeOverride36.xml" ContentType="application/vnd.openxmlformats-officedocument.themeOverrid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theme/themeOverride37.xml" ContentType="application/vnd.openxmlformats-officedocument.themeOverrid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theme/themeOverride38.xml" ContentType="application/vnd.openxmlformats-officedocument.themeOverrid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theme/themeOverride39.xml" ContentType="application/vnd.openxmlformats-officedocument.themeOverrid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theme/themeOverride40.xml" ContentType="application/vnd.openxmlformats-officedocument.themeOverrid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theme/themeOverride41.xml" ContentType="application/vnd.openxmlformats-officedocument.themeOverrid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theme/themeOverride42.xml" ContentType="application/vnd.openxmlformats-officedocument.themeOverrid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theme/themeOverride43.xml" ContentType="application/vnd.openxmlformats-officedocument.themeOverrid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theme/themeOverride44.xml" ContentType="application/vnd.openxmlformats-officedocument.themeOverride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theme/themeOverride45.xml" ContentType="application/vnd.openxmlformats-officedocument.themeOverrid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theme/themeOverride46.xml" ContentType="application/vnd.openxmlformats-officedocument.themeOverrid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theme/themeOverride47.xml" ContentType="application/vnd.openxmlformats-officedocument.themeOverrid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ppt/theme/themeOverride48.xml" ContentType="application/vnd.openxmlformats-officedocument.themeOverride+xml"/>
  <Override PartName="/ppt/charts/chart50.xml" ContentType="application/vnd.openxmlformats-officedocument.drawingml.chart+xml"/>
  <Override PartName="/ppt/charts/style50.xml" ContentType="application/vnd.ms-office.chartstyle+xml"/>
  <Override PartName="/ppt/charts/colors50.xml" ContentType="application/vnd.ms-office.chartcolorstyle+xml"/>
  <Override PartName="/ppt/theme/themeOverride49.xml" ContentType="application/vnd.openxmlformats-officedocument.themeOverride+xml"/>
  <Override PartName="/ppt/charts/chart51.xml" ContentType="application/vnd.openxmlformats-officedocument.drawingml.chart+xml"/>
  <Override PartName="/ppt/charts/style51.xml" ContentType="application/vnd.ms-office.chartstyle+xml"/>
  <Override PartName="/ppt/charts/colors51.xml" ContentType="application/vnd.ms-office.chartcolorstyle+xml"/>
  <Override PartName="/ppt/theme/themeOverride50.xml" ContentType="application/vnd.openxmlformats-officedocument.themeOverride+xml"/>
  <Override PartName="/ppt/charts/chart52.xml" ContentType="application/vnd.openxmlformats-officedocument.drawingml.chart+xml"/>
  <Override PartName="/ppt/charts/style52.xml" ContentType="application/vnd.ms-office.chartstyle+xml"/>
  <Override PartName="/ppt/charts/colors52.xml" ContentType="application/vnd.ms-office.chartcolorstyle+xml"/>
  <Override PartName="/ppt/theme/themeOverride51.xml" ContentType="application/vnd.openxmlformats-officedocument.themeOverride+xml"/>
  <Override PartName="/ppt/charts/chart53.xml" ContentType="application/vnd.openxmlformats-officedocument.drawingml.chart+xml"/>
  <Override PartName="/ppt/charts/style53.xml" ContentType="application/vnd.ms-office.chartstyle+xml"/>
  <Override PartName="/ppt/charts/colors53.xml" ContentType="application/vnd.ms-office.chartcolorstyle+xml"/>
  <Override PartName="/ppt/theme/themeOverride52.xml" ContentType="application/vnd.openxmlformats-officedocument.themeOverride+xml"/>
  <Override PartName="/ppt/charts/chart54.xml" ContentType="application/vnd.openxmlformats-officedocument.drawingml.chart+xml"/>
  <Override PartName="/ppt/charts/style54.xml" ContentType="application/vnd.ms-office.chartstyle+xml"/>
  <Override PartName="/ppt/charts/colors54.xml" ContentType="application/vnd.ms-office.chartcolorstyle+xml"/>
  <Override PartName="/ppt/theme/themeOverride5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48"/>
  </p:notesMasterIdLst>
  <p:handoutMasterIdLst>
    <p:handoutMasterId r:id="rId49"/>
  </p:handoutMasterIdLst>
  <p:sldIdLst>
    <p:sldId id="327" r:id="rId5"/>
    <p:sldId id="308" r:id="rId6"/>
    <p:sldId id="304" r:id="rId7"/>
    <p:sldId id="307" r:id="rId8"/>
    <p:sldId id="271" r:id="rId9"/>
    <p:sldId id="272" r:id="rId10"/>
    <p:sldId id="273" r:id="rId11"/>
    <p:sldId id="274" r:id="rId12"/>
    <p:sldId id="275" r:id="rId13"/>
    <p:sldId id="305" r:id="rId14"/>
    <p:sldId id="309" r:id="rId15"/>
    <p:sldId id="278" r:id="rId16"/>
    <p:sldId id="279" r:id="rId17"/>
    <p:sldId id="277" r:id="rId18"/>
    <p:sldId id="312" r:id="rId19"/>
    <p:sldId id="310" r:id="rId20"/>
    <p:sldId id="311" r:id="rId21"/>
    <p:sldId id="325" r:id="rId22"/>
    <p:sldId id="284" r:id="rId23"/>
    <p:sldId id="280" r:id="rId24"/>
    <p:sldId id="313" r:id="rId25"/>
    <p:sldId id="314" r:id="rId26"/>
    <p:sldId id="315" r:id="rId27"/>
    <p:sldId id="316" r:id="rId28"/>
    <p:sldId id="285" r:id="rId29"/>
    <p:sldId id="317" r:id="rId30"/>
    <p:sldId id="290" r:id="rId31"/>
    <p:sldId id="291" r:id="rId32"/>
    <p:sldId id="293" r:id="rId33"/>
    <p:sldId id="292" r:id="rId34"/>
    <p:sldId id="294" r:id="rId35"/>
    <p:sldId id="319" r:id="rId36"/>
    <p:sldId id="318" r:id="rId37"/>
    <p:sldId id="321" r:id="rId38"/>
    <p:sldId id="322" r:id="rId39"/>
    <p:sldId id="323" r:id="rId40"/>
    <p:sldId id="324" r:id="rId41"/>
    <p:sldId id="320" r:id="rId42"/>
    <p:sldId id="295" r:id="rId43"/>
    <p:sldId id="296" r:id="rId44"/>
    <p:sldId id="303" r:id="rId45"/>
    <p:sldId id="301" r:id="rId46"/>
    <p:sldId id="326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327"/>
            <p14:sldId id="308"/>
            <p14:sldId id="304"/>
            <p14:sldId id="307"/>
          </p14:sldIdLst>
        </p14:section>
        <p14:section name="Design, Morph, Annotate, Work Together, Tell Me" id="{B9B51309-D148-4332-87C2-07BE32FBCA3B}">
          <p14:sldIdLst>
            <p14:sldId id="271"/>
            <p14:sldId id="272"/>
            <p14:sldId id="273"/>
            <p14:sldId id="274"/>
            <p14:sldId id="275"/>
            <p14:sldId id="305"/>
            <p14:sldId id="309"/>
            <p14:sldId id="278"/>
            <p14:sldId id="279"/>
            <p14:sldId id="277"/>
            <p14:sldId id="312"/>
            <p14:sldId id="310"/>
            <p14:sldId id="311"/>
            <p14:sldId id="325"/>
            <p14:sldId id="284"/>
            <p14:sldId id="280"/>
            <p14:sldId id="313"/>
            <p14:sldId id="314"/>
            <p14:sldId id="315"/>
            <p14:sldId id="316"/>
            <p14:sldId id="285"/>
            <p14:sldId id="317"/>
            <p14:sldId id="290"/>
            <p14:sldId id="291"/>
            <p14:sldId id="293"/>
            <p14:sldId id="292"/>
            <p14:sldId id="294"/>
            <p14:sldId id="319"/>
            <p14:sldId id="318"/>
            <p14:sldId id="321"/>
            <p14:sldId id="322"/>
            <p14:sldId id="323"/>
            <p14:sldId id="324"/>
            <p14:sldId id="320"/>
            <p14:sldId id="295"/>
            <p14:sldId id="296"/>
            <p14:sldId id="303"/>
            <p14:sldId id="301"/>
            <p14:sldId id="326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D24726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8" autoAdjust="0"/>
    <p:restoredTop sz="94241" autoAdjust="0"/>
  </p:normalViewPr>
  <p:slideViewPr>
    <p:cSldViewPr snapToGrid="0">
      <p:cViewPr varScale="1">
        <p:scale>
          <a:sx n="85" d="100"/>
          <a:sy n="85" d="100"/>
        </p:scale>
        <p:origin x="576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CER\Desktop\SPEKTRUM%20ANALITIKA\INDEXI\Index%20Decembar%202025\INDEX%20decembar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5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6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8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9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0.xm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1.xml"/><Relationship Id="rId2" Type="http://schemas.microsoft.com/office/2011/relationships/chartColorStyle" Target="colors32.xml"/><Relationship Id="rId1" Type="http://schemas.microsoft.com/office/2011/relationships/chartStyle" Target="style32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2.xml"/><Relationship Id="rId2" Type="http://schemas.microsoft.com/office/2011/relationships/chartColorStyle" Target="colors33.xml"/><Relationship Id="rId1" Type="http://schemas.microsoft.com/office/2011/relationships/chartStyle" Target="style33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3.xml"/><Relationship Id="rId2" Type="http://schemas.microsoft.com/office/2011/relationships/chartColorStyle" Target="colors34.xml"/><Relationship Id="rId1" Type="http://schemas.microsoft.com/office/2011/relationships/chartStyle" Target="style34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4.xml"/><Relationship Id="rId2" Type="http://schemas.microsoft.com/office/2011/relationships/chartColorStyle" Target="colors35.xml"/><Relationship Id="rId1" Type="http://schemas.microsoft.com/office/2011/relationships/chartStyle" Target="style35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5.xml"/><Relationship Id="rId2" Type="http://schemas.microsoft.com/office/2011/relationships/chartColorStyle" Target="colors36.xml"/><Relationship Id="rId1" Type="http://schemas.microsoft.com/office/2011/relationships/chartStyle" Target="style36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6.xml"/><Relationship Id="rId2" Type="http://schemas.microsoft.com/office/2011/relationships/chartColorStyle" Target="colors37.xml"/><Relationship Id="rId1" Type="http://schemas.microsoft.com/office/2011/relationships/chartStyle" Target="style37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7.xml"/><Relationship Id="rId2" Type="http://schemas.microsoft.com/office/2011/relationships/chartColorStyle" Target="colors38.xml"/><Relationship Id="rId1" Type="http://schemas.microsoft.com/office/2011/relationships/chartStyle" Target="style38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8.xml"/><Relationship Id="rId2" Type="http://schemas.microsoft.com/office/2011/relationships/chartColorStyle" Target="colors39.xml"/><Relationship Id="rId1" Type="http://schemas.microsoft.com/office/2011/relationships/chartStyle" Target="style39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9.xml"/><Relationship Id="rId2" Type="http://schemas.microsoft.com/office/2011/relationships/chartColorStyle" Target="colors40.xml"/><Relationship Id="rId1" Type="http://schemas.microsoft.com/office/2011/relationships/chartStyle" Target="style40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0.xml"/><Relationship Id="rId2" Type="http://schemas.microsoft.com/office/2011/relationships/chartColorStyle" Target="colors41.xml"/><Relationship Id="rId1" Type="http://schemas.microsoft.com/office/2011/relationships/chartStyle" Target="style41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1.xml"/><Relationship Id="rId2" Type="http://schemas.microsoft.com/office/2011/relationships/chartColorStyle" Target="colors42.xml"/><Relationship Id="rId1" Type="http://schemas.microsoft.com/office/2011/relationships/chartStyle" Target="style42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2.xml"/><Relationship Id="rId2" Type="http://schemas.microsoft.com/office/2011/relationships/chartColorStyle" Target="colors43.xml"/><Relationship Id="rId1" Type="http://schemas.microsoft.com/office/2011/relationships/chartStyle" Target="style43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3.xml"/><Relationship Id="rId2" Type="http://schemas.microsoft.com/office/2011/relationships/chartColorStyle" Target="colors44.xml"/><Relationship Id="rId1" Type="http://schemas.microsoft.com/office/2011/relationships/chartStyle" Target="style44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4.xml"/><Relationship Id="rId2" Type="http://schemas.microsoft.com/office/2011/relationships/chartColorStyle" Target="colors45.xml"/><Relationship Id="rId1" Type="http://schemas.microsoft.com/office/2011/relationships/chartStyle" Target="style45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5.xml"/><Relationship Id="rId2" Type="http://schemas.microsoft.com/office/2011/relationships/chartColorStyle" Target="colors46.xml"/><Relationship Id="rId1" Type="http://schemas.microsoft.com/office/2011/relationships/chartStyle" Target="style46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6.xml"/><Relationship Id="rId2" Type="http://schemas.microsoft.com/office/2011/relationships/chartColorStyle" Target="colors47.xml"/><Relationship Id="rId1" Type="http://schemas.microsoft.com/office/2011/relationships/chartStyle" Target="style47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7.xml"/><Relationship Id="rId2" Type="http://schemas.microsoft.com/office/2011/relationships/chartColorStyle" Target="colors48.xml"/><Relationship Id="rId1" Type="http://schemas.microsoft.com/office/2011/relationships/chartStyle" Target="style48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8.xml"/><Relationship Id="rId2" Type="http://schemas.microsoft.com/office/2011/relationships/chartColorStyle" Target="colors49.xml"/><Relationship Id="rId1" Type="http://schemas.microsoft.com/office/2011/relationships/chartStyle" Target="style49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9.xml"/><Relationship Id="rId2" Type="http://schemas.microsoft.com/office/2011/relationships/chartColorStyle" Target="colors50.xml"/><Relationship Id="rId1" Type="http://schemas.microsoft.com/office/2011/relationships/chartStyle" Target="style50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0.xml"/><Relationship Id="rId2" Type="http://schemas.microsoft.com/office/2011/relationships/chartColorStyle" Target="colors51.xml"/><Relationship Id="rId1" Type="http://schemas.microsoft.com/office/2011/relationships/chartStyle" Target="style51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1.xml"/><Relationship Id="rId2" Type="http://schemas.microsoft.com/office/2011/relationships/chartColorStyle" Target="colors52.xml"/><Relationship Id="rId1" Type="http://schemas.microsoft.com/office/2011/relationships/chartStyle" Target="style52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2.xml"/><Relationship Id="rId2" Type="http://schemas.microsoft.com/office/2011/relationships/chartColorStyle" Target="colors53.xml"/><Relationship Id="rId1" Type="http://schemas.microsoft.com/office/2011/relationships/chartStyle" Target="style53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3.xml"/><Relationship Id="rId2" Type="http://schemas.microsoft.com/office/2011/relationships/chartColorStyle" Target="colors54.xml"/><Relationship Id="rId1" Type="http://schemas.microsoft.com/office/2011/relationships/chartStyle" Target="style54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ACER\Desktop\SPEKTRUM%20ANALITIKA\INDEXI\Index%20Decembar%202025\INDEX%20decembar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SEP</c:v>
                </c:pt>
                <c:pt idx="1">
                  <c:v>HGI</c:v>
                </c:pt>
                <c:pt idx="2">
                  <c:v>DUA</c:v>
                </c:pt>
                <c:pt idx="3">
                  <c:v>PREOKRET</c:v>
                </c:pt>
                <c:pt idx="4">
                  <c:v>FORCA</c:v>
                </c:pt>
                <c:pt idx="5">
                  <c:v>AF</c:v>
                </c:pt>
                <c:pt idx="6">
                  <c:v>PNP</c:v>
                </c:pt>
                <c:pt idx="7">
                  <c:v>SNP</c:v>
                </c:pt>
                <c:pt idx="8">
                  <c:v>URA</c:v>
                </c:pt>
                <c:pt idx="9">
                  <c:v>BS</c:v>
                </c:pt>
                <c:pt idx="10">
                  <c:v>ES</c:v>
                </c:pt>
                <c:pt idx="11">
                  <c:v>DCG</c:v>
                </c:pt>
                <c:pt idx="12">
                  <c:v>PES</c:v>
                </c:pt>
                <c:pt idx="13">
                  <c:v>ZZBCG</c:v>
                </c:pt>
                <c:pt idx="14">
                  <c:v>DPS</c:v>
                </c:pt>
              </c:strCache>
            </c:strRef>
          </c:cat>
          <c:val>
            <c:numRef>
              <c:f>Sheet1!$B$2:$B$16</c:f>
              <c:numCache>
                <c:formatCode>###0.0</c:formatCode>
                <c:ptCount val="15"/>
                <c:pt idx="0">
                  <c:v>0.57451408626278677</c:v>
                </c:pt>
                <c:pt idx="1">
                  <c:v>0.86069355515282553</c:v>
                </c:pt>
                <c:pt idx="2">
                  <c:v>0.98596940828790514</c:v>
                </c:pt>
                <c:pt idx="3">
                  <c:v>1.4238690300020773</c:v>
                </c:pt>
                <c:pt idx="4">
                  <c:v>1.4636276136908275</c:v>
                </c:pt>
                <c:pt idx="5">
                  <c:v>1.8652378800609972</c:v>
                </c:pt>
                <c:pt idx="6">
                  <c:v>1.9138880686805799</c:v>
                </c:pt>
                <c:pt idx="7">
                  <c:v>2.5564014746314747</c:v>
                </c:pt>
                <c:pt idx="8">
                  <c:v>3.4209347117152462</c:v>
                </c:pt>
                <c:pt idx="9">
                  <c:v>5.6218644045272264</c:v>
                </c:pt>
                <c:pt idx="10">
                  <c:v>5.729231246938574</c:v>
                </c:pt>
                <c:pt idx="11">
                  <c:v>9.1969255400320638</c:v>
                </c:pt>
                <c:pt idx="12">
                  <c:v>19.089586637393147</c:v>
                </c:pt>
                <c:pt idx="13">
                  <c:v>20.068371977784651</c:v>
                </c:pt>
                <c:pt idx="14">
                  <c:v>25.228884364839626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8E-4A36-84CE-23E80BFF8D3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4A5-4634-8B43-8696EC9285C8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4A5-4634-8B43-8696EC9285C8}"/>
              </c:ext>
            </c:extLst>
          </c:dPt>
          <c:dLbls>
            <c:dLbl>
              <c:idx val="0"/>
              <c:spPr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4A5-4634-8B43-8696EC9285C8}"/>
                </c:ext>
              </c:extLst>
            </c:dLbl>
            <c:spPr>
              <a:solidFill>
                <a:srgbClr val="FF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Sheet11!$C$2:$C$3</c:f>
              <c:strCache>
                <c:ptCount val="2"/>
                <c:pt idx="0">
                  <c:v>ZA EU</c:v>
                </c:pt>
                <c:pt idx="1">
                  <c:v>Protiv EU</c:v>
                </c:pt>
              </c:strCache>
            </c:strRef>
          </c:cat>
          <c:val>
            <c:numRef>
              <c:f>Sheet11!$D$2:$D$3</c:f>
              <c:numCache>
                <c:formatCode>0.0</c:formatCode>
                <c:ptCount val="2"/>
                <c:pt idx="0">
                  <c:v>82.896467811917873</c:v>
                </c:pt>
                <c:pt idx="1">
                  <c:v>17.10353218808212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A5-4634-8B43-8696EC9285C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solidFill>
          <a:schemeClr val="bg1"/>
        </a:solidFill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75000"/>
                </a:schemeClr>
              </a:solidFill>
              <a:ln w="9525">
                <a:solidFill>
                  <a:schemeClr val="accent4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Sheet11!$A$8:$A$36</c:f>
              <c:strCache>
                <c:ptCount val="29"/>
                <c:pt idx="0">
                  <c:v>Okt ’07</c:v>
                </c:pt>
                <c:pt idx="1">
                  <c:v>Feb ’08</c:v>
                </c:pt>
                <c:pt idx="2">
                  <c:v>Okt ’09</c:v>
                </c:pt>
                <c:pt idx="3">
                  <c:v>Okt ’10</c:v>
                </c:pt>
                <c:pt idx="4">
                  <c:v>Sep'11</c:v>
                </c:pt>
                <c:pt idx="5">
                  <c:v>Dec'11</c:v>
                </c:pt>
                <c:pt idx="6">
                  <c:v>Jul'12</c:v>
                </c:pt>
                <c:pt idx="7">
                  <c:v>Sept'12</c:v>
                </c:pt>
                <c:pt idx="8">
                  <c:v>Mart '13</c:v>
                </c:pt>
                <c:pt idx="9">
                  <c:v>Sep'14</c:v>
                </c:pt>
                <c:pt idx="10">
                  <c:v>Jul'15</c:v>
                </c:pt>
                <c:pt idx="11">
                  <c:v>Nov'15</c:v>
                </c:pt>
                <c:pt idx="12">
                  <c:v>Jun'16</c:v>
                </c:pt>
                <c:pt idx="13">
                  <c:v>Dec'16</c:v>
                </c:pt>
                <c:pt idx="14">
                  <c:v>Jun'17</c:v>
                </c:pt>
                <c:pt idx="15">
                  <c:v>Dec'17</c:v>
                </c:pt>
                <c:pt idx="16">
                  <c:v>Mart'18</c:v>
                </c:pt>
                <c:pt idx="17">
                  <c:v>Dec'18</c:v>
                </c:pt>
                <c:pt idx="18">
                  <c:v>Jul'19</c:v>
                </c:pt>
                <c:pt idx="19">
                  <c:v>Dec'19</c:v>
                </c:pt>
                <c:pt idx="20">
                  <c:v>Avg'20</c:v>
                </c:pt>
                <c:pt idx="21">
                  <c:v>Jun'21</c:v>
                </c:pt>
                <c:pt idx="22">
                  <c:v>Dec'21</c:v>
                </c:pt>
                <c:pt idx="23">
                  <c:v>Jun'22</c:v>
                </c:pt>
                <c:pt idx="24">
                  <c:v>Dec'22</c:v>
                </c:pt>
                <c:pt idx="25">
                  <c:v>Maj'23</c:v>
                </c:pt>
                <c:pt idx="26">
                  <c:v>Mar'24</c:v>
                </c:pt>
                <c:pt idx="27">
                  <c:v>Sept'25</c:v>
                </c:pt>
                <c:pt idx="28">
                  <c:v>Dec'25</c:v>
                </c:pt>
              </c:strCache>
            </c:strRef>
          </c:cat>
          <c:val>
            <c:numRef>
              <c:f>Sheet11!$B$8:$B$36</c:f>
              <c:numCache>
                <c:formatCode>General</c:formatCode>
                <c:ptCount val="29"/>
                <c:pt idx="0">
                  <c:v>72.400000000000006</c:v>
                </c:pt>
                <c:pt idx="1">
                  <c:v>72.8</c:v>
                </c:pt>
                <c:pt idx="2">
                  <c:v>76.099999999999994</c:v>
                </c:pt>
                <c:pt idx="3">
                  <c:v>70.400000000000006</c:v>
                </c:pt>
                <c:pt idx="4">
                  <c:v>62.3</c:v>
                </c:pt>
                <c:pt idx="5">
                  <c:v>70.400000000000006</c:v>
                </c:pt>
                <c:pt idx="6">
                  <c:v>65.5</c:v>
                </c:pt>
                <c:pt idx="7" formatCode="0.0">
                  <c:v>59.926186310317775</c:v>
                </c:pt>
                <c:pt idx="8" formatCode="0.0">
                  <c:v>60.869125108486855</c:v>
                </c:pt>
                <c:pt idx="9">
                  <c:v>61.1</c:v>
                </c:pt>
                <c:pt idx="10">
                  <c:v>63.3</c:v>
                </c:pt>
                <c:pt idx="11">
                  <c:v>63.7</c:v>
                </c:pt>
                <c:pt idx="12">
                  <c:v>61.7</c:v>
                </c:pt>
                <c:pt idx="13">
                  <c:v>63</c:v>
                </c:pt>
                <c:pt idx="14">
                  <c:v>56.1</c:v>
                </c:pt>
                <c:pt idx="15">
                  <c:v>62.2</c:v>
                </c:pt>
                <c:pt idx="16">
                  <c:v>67.900000000000006</c:v>
                </c:pt>
                <c:pt idx="17">
                  <c:v>63.3</c:v>
                </c:pt>
                <c:pt idx="18">
                  <c:v>58.2</c:v>
                </c:pt>
                <c:pt idx="19" formatCode="###0.0">
                  <c:v>54.983757007327874</c:v>
                </c:pt>
                <c:pt idx="20">
                  <c:v>54</c:v>
                </c:pt>
                <c:pt idx="21" formatCode="###0.0">
                  <c:v>70.258036697937854</c:v>
                </c:pt>
                <c:pt idx="22">
                  <c:v>70.7</c:v>
                </c:pt>
                <c:pt idx="23" formatCode="###0.0">
                  <c:v>67.799200757909432</c:v>
                </c:pt>
                <c:pt idx="24">
                  <c:v>74.900000000000006</c:v>
                </c:pt>
                <c:pt idx="25" formatCode="###0.0">
                  <c:v>76.553807524573955</c:v>
                </c:pt>
                <c:pt idx="26">
                  <c:v>78</c:v>
                </c:pt>
                <c:pt idx="27" formatCode="###0.0">
                  <c:v>71.3</c:v>
                </c:pt>
                <c:pt idx="28" formatCode="###0.0">
                  <c:v>74.152866949504286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27F-4D68-8735-93A71061A76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01295776"/>
        <c:axId val="801309504"/>
      </c:lineChart>
      <c:catAx>
        <c:axId val="80129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309504"/>
        <c:crosses val="autoZero"/>
        <c:auto val="1"/>
        <c:lblAlgn val="ctr"/>
        <c:lblOffset val="100"/>
        <c:noMultiLvlLbl val="0"/>
      </c:catAx>
      <c:valAx>
        <c:axId val="801309504"/>
        <c:scaling>
          <c:orientation val="minMax"/>
          <c:min val="50"/>
        </c:scaling>
        <c:delete val="1"/>
        <c:axPos val="l"/>
        <c:numFmt formatCode="General" sourceLinked="1"/>
        <c:majorTickMark val="out"/>
        <c:minorTickMark val="none"/>
        <c:tickLblPos val="nextTo"/>
        <c:crossAx val="80129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Sheet12!$I$8:$I$10</c:f>
              <c:strCache>
                <c:ptCount val="3"/>
                <c:pt idx="0">
                  <c:v>Podržavam</c:v>
                </c:pt>
                <c:pt idx="1">
                  <c:v>Ne podržavam</c:v>
                </c:pt>
                <c:pt idx="2">
                  <c:v>Nemam stav</c:v>
                </c:pt>
              </c:strCache>
            </c:strRef>
          </c:cat>
          <c:val>
            <c:numRef>
              <c:f>Sheet12!$J$8:$J$10</c:f>
              <c:numCache>
                <c:formatCode>###0.0</c:formatCode>
                <c:ptCount val="3"/>
                <c:pt idx="0">
                  <c:v>44.356362591712752</c:v>
                </c:pt>
                <c:pt idx="1">
                  <c:v>37.076834829213908</c:v>
                </c:pt>
                <c:pt idx="2">
                  <c:v>18.56680257907334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5F-42AE-91DD-03952A99DE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75000"/>
                </a:schemeClr>
              </a:solidFill>
              <a:ln w="9525">
                <a:solidFill>
                  <a:schemeClr val="accent4">
                    <a:lumMod val="75000"/>
                  </a:schemeClr>
                </a:solidFill>
              </a:ln>
              <a:effectLst/>
            </c:spPr>
          </c:marker>
          <c:dLbls>
            <c:dLbl>
              <c:idx val="7"/>
              <c:layout>
                <c:manualLayout>
                  <c:x val="-1.8934368463446014E-2"/>
                  <c:y val="-8.3862666187079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50-4435-9E89-E87537CF7BB2}"/>
                </c:ext>
              </c:extLst>
            </c:dLbl>
            <c:dLbl>
              <c:idx val="9"/>
              <c:layout>
                <c:manualLayout>
                  <c:x val="-2.2289043753770707E-2"/>
                  <c:y val="-0.1011006521930927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50-4435-9E89-E87537CF7BB2}"/>
                </c:ext>
              </c:extLst>
            </c:dLbl>
            <c:dLbl>
              <c:idx val="10"/>
              <c:layout>
                <c:manualLayout>
                  <c:x val="-1.3343242979571525E-2"/>
                  <c:y val="5.0593624659821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E50-4435-9E89-E87537CF7B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Sheet12!$D$11:$D$29</c:f>
              <c:strCache>
                <c:ptCount val="19"/>
                <c:pt idx="0">
                  <c:v>Jul'15</c:v>
                </c:pt>
                <c:pt idx="1">
                  <c:v>Nov' 15</c:v>
                </c:pt>
                <c:pt idx="2">
                  <c:v>Jun' 16</c:v>
                </c:pt>
                <c:pt idx="3">
                  <c:v>Dec'16</c:v>
                </c:pt>
                <c:pt idx="4">
                  <c:v>Jun'17</c:v>
                </c:pt>
                <c:pt idx="5">
                  <c:v>Dec'17</c:v>
                </c:pt>
                <c:pt idx="6">
                  <c:v>Mart'18</c:v>
                </c:pt>
                <c:pt idx="7">
                  <c:v>Dec'18</c:v>
                </c:pt>
                <c:pt idx="8">
                  <c:v>Jul'19</c:v>
                </c:pt>
                <c:pt idx="9">
                  <c:v>Dec'19</c:v>
                </c:pt>
                <c:pt idx="10">
                  <c:v>Avg'20</c:v>
                </c:pt>
                <c:pt idx="11">
                  <c:v>Jun'21</c:v>
                </c:pt>
                <c:pt idx="12">
                  <c:v>Dec'21</c:v>
                </c:pt>
                <c:pt idx="13">
                  <c:v>Jun '22</c:v>
                </c:pt>
                <c:pt idx="14">
                  <c:v>Dec'22</c:v>
                </c:pt>
                <c:pt idx="15">
                  <c:v>Maj'23</c:v>
                </c:pt>
                <c:pt idx="16">
                  <c:v>Mar'24</c:v>
                </c:pt>
                <c:pt idx="17">
                  <c:v>Sep'25</c:v>
                </c:pt>
                <c:pt idx="18">
                  <c:v>Dec'25</c:v>
                </c:pt>
              </c:strCache>
            </c:strRef>
          </c:cat>
          <c:val>
            <c:numRef>
              <c:f>Sheet12!$E$11:$E$29</c:f>
              <c:numCache>
                <c:formatCode>0.0</c:formatCode>
                <c:ptCount val="19"/>
                <c:pt idx="0">
                  <c:v>-0.66915136685188514</c:v>
                </c:pt>
                <c:pt idx="1">
                  <c:v>0.28350330747395702</c:v>
                </c:pt>
                <c:pt idx="2">
                  <c:v>0.70000000000000284</c:v>
                </c:pt>
                <c:pt idx="3">
                  <c:v>-0.20000000000000284</c:v>
                </c:pt>
                <c:pt idx="4">
                  <c:v>-1.1706827676833598</c:v>
                </c:pt>
                <c:pt idx="5">
                  <c:v>3.7166942120113902</c:v>
                </c:pt>
                <c:pt idx="6">
                  <c:v>-2</c:v>
                </c:pt>
                <c:pt idx="7">
                  <c:v>-2.9268624664104124</c:v>
                </c:pt>
                <c:pt idx="8">
                  <c:v>-5.2025026765633555</c:v>
                </c:pt>
                <c:pt idx="9">
                  <c:v>-3.2100543277024087</c:v>
                </c:pt>
                <c:pt idx="10">
                  <c:v>-3.1228409935197092</c:v>
                </c:pt>
                <c:pt idx="11">
                  <c:v>10.246525669368523</c:v>
                </c:pt>
                <c:pt idx="12">
                  <c:v>15.321194196565383</c:v>
                </c:pt>
                <c:pt idx="13">
                  <c:v>1.2940565753326894</c:v>
                </c:pt>
                <c:pt idx="14">
                  <c:v>4.0503913616301759</c:v>
                </c:pt>
                <c:pt idx="15">
                  <c:v>10.044601937314965</c:v>
                </c:pt>
                <c:pt idx="16">
                  <c:v>18.778925271810113</c:v>
                </c:pt>
                <c:pt idx="17">
                  <c:v>1.3999999999999986</c:v>
                </c:pt>
                <c:pt idx="18">
                  <c:v>7.2999999999999972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2F-4C95-9B99-9DD6F24758C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01295776"/>
        <c:axId val="801309504"/>
      </c:lineChart>
      <c:catAx>
        <c:axId val="80129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309504"/>
        <c:crosses val="autoZero"/>
        <c:auto val="1"/>
        <c:lblAlgn val="ctr"/>
        <c:lblOffset val="100"/>
        <c:noMultiLvlLbl val="0"/>
      </c:catAx>
      <c:valAx>
        <c:axId val="80130950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80129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Sheet10!$A$12</c:f>
              <c:strCache>
                <c:ptCount val="1"/>
                <c:pt idx="0">
                  <c:v>Zapadna orijentacija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75000"/>
                </a:schemeClr>
              </a:solidFill>
              <a:ln w="9525">
                <a:solidFill>
                  <a:schemeClr val="accent4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Sheet10!$B$11:$I$11</c:f>
              <c:strCache>
                <c:ptCount val="8"/>
                <c:pt idx="0">
                  <c:v>Jun'21</c:v>
                </c:pt>
                <c:pt idx="1">
                  <c:v>Dec'21</c:v>
                </c:pt>
                <c:pt idx="2">
                  <c:v>Jun'22</c:v>
                </c:pt>
                <c:pt idx="3">
                  <c:v>Dec'22</c:v>
                </c:pt>
                <c:pt idx="4">
                  <c:v>Maj'23</c:v>
                </c:pt>
                <c:pt idx="5">
                  <c:v>Mar'24</c:v>
                </c:pt>
                <c:pt idx="6">
                  <c:v>Sep'25</c:v>
                </c:pt>
                <c:pt idx="7">
                  <c:v>Dec'25</c:v>
                </c:pt>
              </c:strCache>
            </c:strRef>
          </c:cat>
          <c:val>
            <c:numRef>
              <c:f>Sheet10!$B$12:$I$12</c:f>
              <c:numCache>
                <c:formatCode>###0.0</c:formatCode>
                <c:ptCount val="8"/>
                <c:pt idx="0">
                  <c:v>40.085860564725564</c:v>
                </c:pt>
                <c:pt idx="1">
                  <c:v>41.992160009883243</c:v>
                </c:pt>
                <c:pt idx="2">
                  <c:v>42.826155841475455</c:v>
                </c:pt>
                <c:pt idx="3">
                  <c:v>42.93484297526863</c:v>
                </c:pt>
                <c:pt idx="4">
                  <c:v>43.668881299456828</c:v>
                </c:pt>
                <c:pt idx="5">
                  <c:v>50.267769601265478</c:v>
                </c:pt>
                <c:pt idx="6" formatCode="General">
                  <c:v>47.3</c:v>
                </c:pt>
                <c:pt idx="7">
                  <c:v>58.910941605105961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86-46C6-B204-8FEB4FAC61F9}"/>
            </c:ext>
          </c:extLst>
        </c:ser>
        <c:ser>
          <c:idx val="1"/>
          <c:order val="1"/>
          <c:tx>
            <c:strRef>
              <c:f>Sheet10!$A$13</c:f>
              <c:strCache>
                <c:ptCount val="1"/>
                <c:pt idx="0">
                  <c:v>Mešovit tip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Sheet10!$B$11:$I$11</c:f>
              <c:strCache>
                <c:ptCount val="8"/>
                <c:pt idx="0">
                  <c:v>Jun'21</c:v>
                </c:pt>
                <c:pt idx="1">
                  <c:v>Dec'21</c:v>
                </c:pt>
                <c:pt idx="2">
                  <c:v>Jun'22</c:v>
                </c:pt>
                <c:pt idx="3">
                  <c:v>Dec'22</c:v>
                </c:pt>
                <c:pt idx="4">
                  <c:v>Maj'23</c:v>
                </c:pt>
                <c:pt idx="5">
                  <c:v>Mar'24</c:v>
                </c:pt>
                <c:pt idx="6">
                  <c:v>Sep'25</c:v>
                </c:pt>
                <c:pt idx="7">
                  <c:v>Dec'25</c:v>
                </c:pt>
              </c:strCache>
            </c:strRef>
          </c:cat>
          <c:val>
            <c:numRef>
              <c:f>Sheet10!$B$13:$I$13</c:f>
              <c:numCache>
                <c:formatCode>###0.0</c:formatCode>
                <c:ptCount val="8"/>
                <c:pt idx="0">
                  <c:v>17.2</c:v>
                </c:pt>
                <c:pt idx="1">
                  <c:v>23.726791960363521</c:v>
                </c:pt>
                <c:pt idx="2">
                  <c:v>21.789511908971047</c:v>
                </c:pt>
                <c:pt idx="3">
                  <c:v>24.824824920730425</c:v>
                </c:pt>
                <c:pt idx="4">
                  <c:v>26.357417166882037</c:v>
                </c:pt>
                <c:pt idx="5">
                  <c:v>32.837428773767648</c:v>
                </c:pt>
                <c:pt idx="6" formatCode="General">
                  <c:v>30.6</c:v>
                </c:pt>
                <c:pt idx="7">
                  <c:v>24.874518735091574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86-46C6-B204-8FEB4FAC61F9}"/>
            </c:ext>
          </c:extLst>
        </c:ser>
        <c:ser>
          <c:idx val="2"/>
          <c:order val="2"/>
          <c:tx>
            <c:strRef>
              <c:f>Sheet10!$A$14</c:f>
              <c:strCache>
                <c:ptCount val="1"/>
                <c:pt idx="0">
                  <c:v>Nezapadna orijentacija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Sheet10!$B$11:$I$11</c:f>
              <c:strCache>
                <c:ptCount val="8"/>
                <c:pt idx="0">
                  <c:v>Jun'21</c:v>
                </c:pt>
                <c:pt idx="1">
                  <c:v>Dec'21</c:v>
                </c:pt>
                <c:pt idx="2">
                  <c:v>Jun'22</c:v>
                </c:pt>
                <c:pt idx="3">
                  <c:v>Dec'22</c:v>
                </c:pt>
                <c:pt idx="4">
                  <c:v>Maj'23</c:v>
                </c:pt>
                <c:pt idx="5">
                  <c:v>Mar'24</c:v>
                </c:pt>
                <c:pt idx="6">
                  <c:v>Sep'25</c:v>
                </c:pt>
                <c:pt idx="7">
                  <c:v>Dec'25</c:v>
                </c:pt>
              </c:strCache>
            </c:strRef>
          </c:cat>
          <c:val>
            <c:numRef>
              <c:f>Sheet10!$B$14:$I$14</c:f>
              <c:numCache>
                <c:formatCode>###0.0</c:formatCode>
                <c:ptCount val="8"/>
                <c:pt idx="0">
                  <c:v>17.8</c:v>
                </c:pt>
                <c:pt idx="1">
                  <c:v>13.688319617074276</c:v>
                </c:pt>
                <c:pt idx="2">
                  <c:v>19.427275114358096</c:v>
                </c:pt>
                <c:pt idx="3">
                  <c:v>18.893642279521131</c:v>
                </c:pt>
                <c:pt idx="4">
                  <c:v>18.412298559122956</c:v>
                </c:pt>
                <c:pt idx="5">
                  <c:v>13.496107581770801</c:v>
                </c:pt>
                <c:pt idx="6" formatCode="General">
                  <c:v>18.8</c:v>
                </c:pt>
                <c:pt idx="7">
                  <c:v>11.122162230636402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486-46C6-B204-8FEB4FAC61F9}"/>
            </c:ext>
          </c:extLst>
        </c:ser>
        <c:ser>
          <c:idx val="3"/>
          <c:order val="3"/>
          <c:tx>
            <c:strRef>
              <c:f>Sheet10!$A$15</c:f>
              <c:strCache>
                <c:ptCount val="1"/>
                <c:pt idx="0">
                  <c:v>Bez orijentacije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Sheet10!$B$11:$I$11</c:f>
              <c:strCache>
                <c:ptCount val="8"/>
                <c:pt idx="0">
                  <c:v>Jun'21</c:v>
                </c:pt>
                <c:pt idx="1">
                  <c:v>Dec'21</c:v>
                </c:pt>
                <c:pt idx="2">
                  <c:v>Jun'22</c:v>
                </c:pt>
                <c:pt idx="3">
                  <c:v>Dec'22</c:v>
                </c:pt>
                <c:pt idx="4">
                  <c:v>Maj'23</c:v>
                </c:pt>
                <c:pt idx="5">
                  <c:v>Mar'24</c:v>
                </c:pt>
                <c:pt idx="6">
                  <c:v>Sep'25</c:v>
                </c:pt>
                <c:pt idx="7">
                  <c:v>Dec'25</c:v>
                </c:pt>
              </c:strCache>
            </c:strRef>
          </c:cat>
          <c:val>
            <c:numRef>
              <c:f>Sheet10!$B$15:$I$15</c:f>
              <c:numCache>
                <c:formatCode>###0.0</c:formatCode>
                <c:ptCount val="8"/>
                <c:pt idx="0">
                  <c:v>24.926116282259198</c:v>
                </c:pt>
                <c:pt idx="1">
                  <c:v>20.59272841267877</c:v>
                </c:pt>
                <c:pt idx="2">
                  <c:v>15.957000000000001</c:v>
                </c:pt>
                <c:pt idx="3">
                  <c:v>13.346689824479807</c:v>
                </c:pt>
                <c:pt idx="4">
                  <c:v>11.6</c:v>
                </c:pt>
                <c:pt idx="5">
                  <c:v>3.3986940431960746</c:v>
                </c:pt>
                <c:pt idx="6" formatCode="General">
                  <c:v>3.3</c:v>
                </c:pt>
                <c:pt idx="7">
                  <c:v>5.0923774291660759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486-46C6-B204-8FEB4FAC61F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01295776"/>
        <c:axId val="801309504"/>
      </c:lineChart>
      <c:catAx>
        <c:axId val="80129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309504"/>
        <c:crosses val="autoZero"/>
        <c:auto val="1"/>
        <c:lblAlgn val="ctr"/>
        <c:lblOffset val="100"/>
        <c:noMultiLvlLbl val="0"/>
      </c:catAx>
      <c:valAx>
        <c:axId val="801309504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801295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Sheet10!$B$5:$B$8</c:f>
              <c:strCache>
                <c:ptCount val="4"/>
                <c:pt idx="0">
                  <c:v>Zapadna orijentacija</c:v>
                </c:pt>
                <c:pt idx="1">
                  <c:v>Nezapadna orijentacija</c:v>
                </c:pt>
                <c:pt idx="2">
                  <c:v>Mešani tip</c:v>
                </c:pt>
                <c:pt idx="3">
                  <c:v>Bez orijentacije</c:v>
                </c:pt>
              </c:strCache>
            </c:strRef>
          </c:cat>
          <c:val>
            <c:numRef>
              <c:f>Sheet10!$C$5:$C$8</c:f>
              <c:numCache>
                <c:formatCode>###0.0</c:formatCode>
                <c:ptCount val="4"/>
                <c:pt idx="0">
                  <c:v>58.910941605105961</c:v>
                </c:pt>
                <c:pt idx="1">
                  <c:v>24.874518735091574</c:v>
                </c:pt>
                <c:pt idx="2">
                  <c:v>11.122162230636402</c:v>
                </c:pt>
                <c:pt idx="3">
                  <c:v>5.0923774291660759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34-4FF0-9F90-BBE88A0894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Sheet8!$L$6:$L$8</c:f>
              <c:strCache>
                <c:ptCount val="3"/>
                <c:pt idx="0">
                  <c:v>Pravim putem</c:v>
                </c:pt>
                <c:pt idx="1">
                  <c:v>Pogrešnim putem</c:v>
                </c:pt>
                <c:pt idx="2">
                  <c:v>Nemam mišljenje</c:v>
                </c:pt>
              </c:strCache>
            </c:strRef>
          </c:cat>
          <c:val>
            <c:numRef>
              <c:f>Sheet8!$M$6:$M$8</c:f>
              <c:numCache>
                <c:formatCode>###0.0</c:formatCode>
                <c:ptCount val="3"/>
                <c:pt idx="0">
                  <c:v>28.818339427419016</c:v>
                </c:pt>
                <c:pt idx="1">
                  <c:v>37.48646432701176</c:v>
                </c:pt>
                <c:pt idx="2">
                  <c:v>33.695196245569228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0C-438B-BDA7-223AB98ED7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75000"/>
                </a:schemeClr>
              </a:solidFill>
              <a:ln w="9525">
                <a:solidFill>
                  <a:schemeClr val="accent4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Sheet8!$D$18:$D$26</c:f>
              <c:strCache>
                <c:ptCount val="9"/>
                <c:pt idx="0">
                  <c:v>Avg, 2020</c:v>
                </c:pt>
                <c:pt idx="1">
                  <c:v>Jun, 2021</c:v>
                </c:pt>
                <c:pt idx="2">
                  <c:v>Dec, 2021</c:v>
                </c:pt>
                <c:pt idx="3">
                  <c:v>Jun, 2022</c:v>
                </c:pt>
                <c:pt idx="4">
                  <c:v>Dec, 2022</c:v>
                </c:pt>
                <c:pt idx="5">
                  <c:v>Maj, 2023</c:v>
                </c:pt>
                <c:pt idx="6">
                  <c:v>Mart, 2024</c:v>
                </c:pt>
                <c:pt idx="7">
                  <c:v>Sept, 2025</c:v>
                </c:pt>
                <c:pt idx="8">
                  <c:v>Dec,2025</c:v>
                </c:pt>
              </c:strCache>
            </c:strRef>
          </c:cat>
          <c:val>
            <c:numRef>
              <c:f>Sheet8!$E$18:$E$26</c:f>
              <c:numCache>
                <c:formatCode>0.0</c:formatCode>
                <c:ptCount val="9"/>
                <c:pt idx="0">
                  <c:v>-19.636379175992445</c:v>
                </c:pt>
                <c:pt idx="1">
                  <c:v>-17.00324944619236</c:v>
                </c:pt>
                <c:pt idx="2">
                  <c:v>-22.199999999999996</c:v>
                </c:pt>
                <c:pt idx="3">
                  <c:v>-31.176391247806105</c:v>
                </c:pt>
                <c:pt idx="4">
                  <c:v>-14.985916510009773</c:v>
                </c:pt>
                <c:pt idx="5">
                  <c:v>8.2101061074038775</c:v>
                </c:pt>
                <c:pt idx="6">
                  <c:v>3.4671249999122722</c:v>
                </c:pt>
                <c:pt idx="7">
                  <c:v>-2.025710726259959</c:v>
                </c:pt>
                <c:pt idx="8">
                  <c:v>-8.6999999999999993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F1-4656-BE5D-65A77716BBA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01295776"/>
        <c:axId val="801309504"/>
      </c:lineChart>
      <c:catAx>
        <c:axId val="80129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309504"/>
        <c:crosses val="autoZero"/>
        <c:auto val="1"/>
        <c:lblAlgn val="ctr"/>
        <c:lblOffset val="100"/>
        <c:noMultiLvlLbl val="0"/>
      </c:catAx>
      <c:valAx>
        <c:axId val="8013095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80129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Sheet9!$H$7:$H$11</c:f>
              <c:strCache>
                <c:ptCount val="5"/>
                <c:pt idx="0">
                  <c:v>Veoma sam zadovoljan/na</c:v>
                </c:pt>
                <c:pt idx="1">
                  <c:v>Uglavnom sam zadovoljan/na</c:v>
                </c:pt>
                <c:pt idx="2">
                  <c:v>Uglavnom sam nezadovoljan/na</c:v>
                </c:pt>
                <c:pt idx="3">
                  <c:v>Veoma sam nezadovoljan/na</c:v>
                </c:pt>
                <c:pt idx="4">
                  <c:v>Nemam stav</c:v>
                </c:pt>
              </c:strCache>
            </c:strRef>
          </c:cat>
          <c:val>
            <c:numRef>
              <c:f>Sheet9!$I$7:$I$11</c:f>
              <c:numCache>
                <c:formatCode>###0.0</c:formatCode>
                <c:ptCount val="5"/>
                <c:pt idx="0">
                  <c:v>6.0697186973677537</c:v>
                </c:pt>
                <c:pt idx="1">
                  <c:v>27.781236504799224</c:v>
                </c:pt>
                <c:pt idx="2">
                  <c:v>23.342898723507215</c:v>
                </c:pt>
                <c:pt idx="3">
                  <c:v>18.761195831353451</c:v>
                </c:pt>
                <c:pt idx="4">
                  <c:v>24.044950242972359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93-4908-9966-0F3B45CB063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Sheet9!$J$5</c:f>
              <c:strCache>
                <c:ptCount val="1"/>
                <c:pt idx="0">
                  <c:v>Zadovoljni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Sheet9!$I$6:$I$13</c:f>
              <c:strCache>
                <c:ptCount val="8"/>
                <c:pt idx="0">
                  <c:v>PES</c:v>
                </c:pt>
                <c:pt idx="1">
                  <c:v>DPS</c:v>
                </c:pt>
                <c:pt idx="2">
                  <c:v>ZZBCG</c:v>
                </c:pt>
                <c:pt idx="3">
                  <c:v>DCG</c:v>
                </c:pt>
                <c:pt idx="4">
                  <c:v>ES</c:v>
                </c:pt>
                <c:pt idx="5">
                  <c:v>URA</c:v>
                </c:pt>
                <c:pt idx="6">
                  <c:v>BS</c:v>
                </c:pt>
                <c:pt idx="7">
                  <c:v>Apstinenti</c:v>
                </c:pt>
              </c:strCache>
            </c:strRef>
          </c:cat>
          <c:val>
            <c:numRef>
              <c:f>Sheet9!$J$6:$J$13</c:f>
              <c:numCache>
                <c:formatCode>###0.0%</c:formatCode>
                <c:ptCount val="8"/>
                <c:pt idx="0">
                  <c:v>0.78911564625850339</c:v>
                </c:pt>
                <c:pt idx="1">
                  <c:v>5.2941176470588228E-2</c:v>
                </c:pt>
                <c:pt idx="2">
                  <c:v>0.59615384615384615</c:v>
                </c:pt>
                <c:pt idx="3">
                  <c:v>0.78048780487804881</c:v>
                </c:pt>
                <c:pt idx="4">
                  <c:v>7.1428571428571425E-2</c:v>
                </c:pt>
                <c:pt idx="5">
                  <c:v>0.15151515151515152</c:v>
                </c:pt>
                <c:pt idx="6">
                  <c:v>0.45945945945945943</c:v>
                </c:pt>
                <c:pt idx="7">
                  <c:v>9.1575091575091583E-2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81-451E-A76B-7A8DF974744B}"/>
            </c:ext>
          </c:extLst>
        </c:ser>
        <c:ser>
          <c:idx val="1"/>
          <c:order val="1"/>
          <c:tx>
            <c:strRef>
              <c:f>Sheet9!$K$5</c:f>
              <c:strCache>
                <c:ptCount val="1"/>
                <c:pt idx="0">
                  <c:v>Nezadovoljni</c:v>
                </c:pt>
              </c:strCache>
            </c:strRef>
          </c:tx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Sheet9!$I$6:$I$13</c:f>
              <c:strCache>
                <c:ptCount val="8"/>
                <c:pt idx="0">
                  <c:v>PES</c:v>
                </c:pt>
                <c:pt idx="1">
                  <c:v>DPS</c:v>
                </c:pt>
                <c:pt idx="2">
                  <c:v>ZZBCG</c:v>
                </c:pt>
                <c:pt idx="3">
                  <c:v>DCG</c:v>
                </c:pt>
                <c:pt idx="4">
                  <c:v>ES</c:v>
                </c:pt>
                <c:pt idx="5">
                  <c:v>URA</c:v>
                </c:pt>
                <c:pt idx="6">
                  <c:v>BS</c:v>
                </c:pt>
                <c:pt idx="7">
                  <c:v>Apstinenti</c:v>
                </c:pt>
              </c:strCache>
            </c:strRef>
          </c:cat>
          <c:val>
            <c:numRef>
              <c:f>Sheet9!$K$6:$K$13</c:f>
              <c:numCache>
                <c:formatCode>###0.0%</c:formatCode>
                <c:ptCount val="8"/>
                <c:pt idx="0">
                  <c:v>0.12925170068027211</c:v>
                </c:pt>
                <c:pt idx="1">
                  <c:v>0.91176470588235292</c:v>
                </c:pt>
                <c:pt idx="2">
                  <c:v>0.21153846153846154</c:v>
                </c:pt>
                <c:pt idx="3">
                  <c:v>0.14634146341463414</c:v>
                </c:pt>
                <c:pt idx="4">
                  <c:v>0.8214285714285714</c:v>
                </c:pt>
                <c:pt idx="5">
                  <c:v>0.63636363636363635</c:v>
                </c:pt>
                <c:pt idx="6">
                  <c:v>0.43243243243243246</c:v>
                </c:pt>
                <c:pt idx="7">
                  <c:v>0.36630036630036633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81-451E-A76B-7A8DF974744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%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Partijska</a:t>
            </a:r>
            <a:r>
              <a:rPr lang="en-US" baseline="0" dirty="0"/>
              <a:t> </a:t>
            </a:r>
            <a:r>
              <a:rPr lang="en-US" baseline="0" dirty="0" err="1"/>
              <a:t>identifikacija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Sheet2!$E$10:$E$16</c:f>
              <c:strCache>
                <c:ptCount val="7"/>
                <c:pt idx="0">
                  <c:v>ZZBCG</c:v>
                </c:pt>
                <c:pt idx="1">
                  <c:v>BS</c:v>
                </c:pt>
                <c:pt idx="2">
                  <c:v>ES</c:v>
                </c:pt>
                <c:pt idx="3">
                  <c:v>PES</c:v>
                </c:pt>
                <c:pt idx="4">
                  <c:v>URA</c:v>
                </c:pt>
                <c:pt idx="5">
                  <c:v>DPS</c:v>
                </c:pt>
                <c:pt idx="6">
                  <c:v>DCG</c:v>
                </c:pt>
              </c:strCache>
            </c:strRef>
          </c:cat>
          <c:val>
            <c:numRef>
              <c:f>Sheet2!$F$10:$F$16</c:f>
              <c:numCache>
                <c:formatCode>0.0%</c:formatCode>
                <c:ptCount val="7"/>
                <c:pt idx="0">
                  <c:v>0.60899999999999999</c:v>
                </c:pt>
                <c:pt idx="1">
                  <c:v>0.67500000000000004</c:v>
                </c:pt>
                <c:pt idx="2">
                  <c:v>0.67900000000000005</c:v>
                </c:pt>
                <c:pt idx="3">
                  <c:v>0.72099999999999997</c:v>
                </c:pt>
                <c:pt idx="4">
                  <c:v>0.75700000000000001</c:v>
                </c:pt>
                <c:pt idx="5">
                  <c:v>0.84</c:v>
                </c:pt>
                <c:pt idx="6">
                  <c:v>0.85399999999999998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BA-453F-9706-2B946ACEBCE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2230692446684628E-3"/>
          <c:y val="1.1704119850187267E-2"/>
          <c:w val="0.97554623830864695"/>
          <c:h val="0.94850187265917607"/>
        </c:manualLayout>
      </c:layout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22008385522217788"/>
                  <c:y val="4.68164794007490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E92-4BD0-AC07-445549231EF7}"/>
                </c:ext>
              </c:extLst>
            </c:dLbl>
            <c:dLbl>
              <c:idx val="1"/>
              <c:layout>
                <c:manualLayout>
                  <c:x val="-0.22008385522217783"/>
                  <c:y val="-2.34063965318941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92-4BD0-AC07-445549231EF7}"/>
                </c:ext>
              </c:extLst>
            </c:dLbl>
            <c:dLbl>
              <c:idx val="2"/>
              <c:layout>
                <c:manualLayout>
                  <c:x val="-0.20341083588716435"/>
                  <c:y val="4.681832256922854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E92-4BD0-AC07-445549231EF7}"/>
                </c:ext>
              </c:extLst>
            </c:dLbl>
            <c:dLbl>
              <c:idx val="3"/>
              <c:layout>
                <c:manualLayout>
                  <c:x val="-0.22675306295618325"/>
                  <c:y val="4.681832256922854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92-4BD0-AC07-445549231EF7}"/>
                </c:ext>
              </c:extLst>
            </c:dLbl>
            <c:dLbl>
              <c:idx val="4"/>
              <c:layout>
                <c:manualLayout>
                  <c:x val="-0.19674162815315896"/>
                  <c:y val="7.022656226960393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92-4BD0-AC07-445549231EF7}"/>
                </c:ext>
              </c:extLst>
            </c:dLbl>
            <c:dLbl>
              <c:idx val="5"/>
              <c:layout>
                <c:manualLayout>
                  <c:x val="-0.25565296313687325"/>
                  <c:y val="7.022656226960479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92-4BD0-AC07-445549231EF7}"/>
                </c:ext>
              </c:extLst>
            </c:dLbl>
            <c:spPr>
              <a:solidFill>
                <a:sysClr val="windowText" lastClr="00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Sheet18!$A$2:$A$11</c:f>
              <c:strCache>
                <c:ptCount val="10"/>
                <c:pt idx="0">
                  <c:v>Borba protiv inflacije i rasta cijena</c:v>
                </c:pt>
                <c:pt idx="1">
                  <c:v>Borba protiv partijskog zapošljavanja</c:v>
                </c:pt>
                <c:pt idx="2">
                  <c:v>Ravnomjeran regionalni razvoj</c:v>
                </c:pt>
                <c:pt idx="3">
                  <c:v>Poboljšanje međuetničkih odnosa</c:v>
                </c:pt>
                <c:pt idx="4">
                  <c:v>Dolazak stranih investicija</c:v>
                </c:pt>
                <c:pt idx="5">
                  <c:v>Efikasnost rada sudstva i tužilaštva</c:v>
                </c:pt>
                <c:pt idx="6">
                  <c:v>Otvaranje novih radnih mjesta</c:v>
                </c:pt>
                <c:pt idx="7">
                  <c:v>Borba protiv korupcije i kriminala</c:v>
                </c:pt>
                <c:pt idx="8">
                  <c:v>Povećanje plata i penzija</c:v>
                </c:pt>
                <c:pt idx="9">
                  <c:v>Kretanje Crne Gore ka članstvu u EU</c:v>
                </c:pt>
              </c:strCache>
            </c:strRef>
          </c:cat>
          <c:val>
            <c:numRef>
              <c:f>Sheet18!$B$2:$B$11</c:f>
              <c:numCache>
                <c:formatCode>0.0</c:formatCode>
                <c:ptCount val="10"/>
                <c:pt idx="0">
                  <c:v>-31.551758875937686</c:v>
                </c:pt>
                <c:pt idx="1">
                  <c:v>-9.9623540989226065</c:v>
                </c:pt>
                <c:pt idx="2">
                  <c:v>-5.0341239096616022</c:v>
                </c:pt>
                <c:pt idx="3">
                  <c:v>-3.110294032029266</c:v>
                </c:pt>
                <c:pt idx="4">
                  <c:v>-2.3761970153615799</c:v>
                </c:pt>
                <c:pt idx="5">
                  <c:v>-2.1438359802156803</c:v>
                </c:pt>
                <c:pt idx="6">
                  <c:v>1.6424886315413332</c:v>
                </c:pt>
                <c:pt idx="7">
                  <c:v>8.9297800710253377</c:v>
                </c:pt>
                <c:pt idx="8">
                  <c:v>26.844307564973345</c:v>
                </c:pt>
                <c:pt idx="9">
                  <c:v>29.110225644621423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92-4BD0-AC07-445549231E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Text" lastClr="000000"/>
          </a:solidFill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all" spc="12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8.462086320947556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C5F-4315-A31F-694A66C060DC}"/>
                </c:ext>
              </c:extLst>
            </c:dLbl>
            <c:dLbl>
              <c:idx val="2"/>
              <c:layout>
                <c:manualLayout>
                  <c:x val="-7.0710584325726245E-2"/>
                  <c:y val="-2.39512781967365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C5F-4315-A31F-694A66C060DC}"/>
                </c:ext>
              </c:extLst>
            </c:dLbl>
            <c:dLbl>
              <c:idx val="3"/>
              <c:layout>
                <c:manualLayout>
                  <c:x val="-6.723301460478889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C5F-4315-A31F-694A66C060DC}"/>
                </c:ext>
              </c:extLst>
            </c:dLbl>
            <c:dLbl>
              <c:idx val="4"/>
              <c:layout>
                <c:manualLayout>
                  <c:x val="-6.491463479083065E-2"/>
                  <c:y val="1.756406777599705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C5F-4315-A31F-694A66C060DC}"/>
                </c:ext>
              </c:extLst>
            </c:dLbl>
            <c:dLbl>
              <c:idx val="5"/>
              <c:layout>
                <c:manualLayout>
                  <c:x val="-6.0277875162914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5F-4315-A31F-694A66C060DC}"/>
                </c:ext>
              </c:extLst>
            </c:dLbl>
            <c:dLbl>
              <c:idx val="6"/>
              <c:layout>
                <c:manualLayout>
                  <c:x val="-5.100435590708124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5F-4315-A31F-694A66C060DC}"/>
                </c:ext>
              </c:extLst>
            </c:dLbl>
            <c:dLbl>
              <c:idx val="7"/>
              <c:layout>
                <c:manualLayout>
                  <c:x val="-0.20487068593183405"/>
                  <c:y val="1.8580812421229644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5F-4315-A31F-694A66C060DC}"/>
                </c:ext>
              </c:extLst>
            </c:dLbl>
            <c:dLbl>
              <c:idx val="8"/>
              <c:layout>
                <c:manualLayout>
                  <c:x val="-4.752678618614381E-2"/>
                  <c:y val="8.7820338879985286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C5F-4315-A31F-694A66C060DC}"/>
                </c:ext>
              </c:extLst>
            </c:dLbl>
            <c:spPr>
              <a:solidFill>
                <a:srgbClr val="40404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Sheet14!$A$2:$A$19</c:f>
              <c:strCache>
                <c:ptCount val="18"/>
                <c:pt idx="0">
                  <c:v>Političke partije</c:v>
                </c:pt>
                <c:pt idx="1">
                  <c:v>Predsjednik</c:v>
                </c:pt>
                <c:pt idx="2">
                  <c:v>Tužilaštvo</c:v>
                </c:pt>
                <c:pt idx="3">
                  <c:v>Skupština </c:v>
                </c:pt>
                <c:pt idx="4">
                  <c:v>Sudstvo</c:v>
                </c:pt>
                <c:pt idx="5">
                  <c:v>Vlada </c:v>
                </c:pt>
                <c:pt idx="6">
                  <c:v>NATO</c:v>
                </c:pt>
                <c:pt idx="7">
                  <c:v>Sistem socijalnog osiguranja</c:v>
                </c:pt>
                <c:pt idx="8">
                  <c:v>NVO</c:v>
                </c:pt>
                <c:pt idx="9">
                  <c:v>Mediji</c:v>
                </c:pt>
                <c:pt idx="10">
                  <c:v>Policija</c:v>
                </c:pt>
                <c:pt idx="11">
                  <c:v>Zdravstveni sistem</c:v>
                </c:pt>
                <c:pt idx="12">
                  <c:v>Delegacija EU</c:v>
                </c:pt>
                <c:pt idx="13">
                  <c:v>Javne ustanove</c:v>
                </c:pt>
                <c:pt idx="14">
                  <c:v>UN</c:v>
                </c:pt>
                <c:pt idx="15">
                  <c:v>Vojska</c:v>
                </c:pt>
                <c:pt idx="16">
                  <c:v>Sistem obrazovanja</c:v>
                </c:pt>
                <c:pt idx="17">
                  <c:v>Crkva/religijska konfesija</c:v>
                </c:pt>
              </c:strCache>
            </c:strRef>
          </c:cat>
          <c:val>
            <c:numRef>
              <c:f>Sheet14!$B$2:$B$19</c:f>
              <c:numCache>
                <c:formatCode>0.0</c:formatCode>
                <c:ptCount val="18"/>
                <c:pt idx="0">
                  <c:v>-44.718454659303248</c:v>
                </c:pt>
                <c:pt idx="1">
                  <c:v>-11.627688255472393</c:v>
                </c:pt>
                <c:pt idx="2">
                  <c:v>-9.2879259437209924</c:v>
                </c:pt>
                <c:pt idx="3">
                  <c:v>-8.7852261128266846</c:v>
                </c:pt>
                <c:pt idx="4">
                  <c:v>-8.3984596010766666</c:v>
                </c:pt>
                <c:pt idx="5">
                  <c:v>-8.016887997978948</c:v>
                </c:pt>
                <c:pt idx="6">
                  <c:v>-5.8597965944567392</c:v>
                </c:pt>
                <c:pt idx="7">
                  <c:v>-4.224708450281959</c:v>
                </c:pt>
                <c:pt idx="8">
                  <c:v>-0.43804210104034524</c:v>
                </c:pt>
                <c:pt idx="9">
                  <c:v>2.1752284345462911</c:v>
                </c:pt>
                <c:pt idx="10">
                  <c:v>6.8250288813074178</c:v>
                </c:pt>
                <c:pt idx="11">
                  <c:v>13.911880560025189</c:v>
                </c:pt>
                <c:pt idx="12">
                  <c:v>15.508843273093184</c:v>
                </c:pt>
                <c:pt idx="13">
                  <c:v>16.359699266623402</c:v>
                </c:pt>
                <c:pt idx="14">
                  <c:v>17.273612062141886</c:v>
                </c:pt>
                <c:pt idx="15">
                  <c:v>25.279984024446104</c:v>
                </c:pt>
                <c:pt idx="16">
                  <c:v>28.215920598527731</c:v>
                </c:pt>
                <c:pt idx="17">
                  <c:v>31.268717423500117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5F-4315-A31F-694A66C060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rgbClr val="404040"/>
          </a:solidFill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spc="12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050"/>
      </a:pPr>
      <a:endParaRPr lang="en-US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Sheet15!$B$3:$B$5</c:f>
              <c:strCache>
                <c:ptCount val="3"/>
                <c:pt idx="0">
                  <c:v>Lično za gradonačelnika</c:v>
                </c:pt>
                <c:pt idx="1">
                  <c:v>Za partiju koja postavlja gradonačelnika</c:v>
                </c:pt>
                <c:pt idx="2">
                  <c:v>Nemam stav</c:v>
                </c:pt>
              </c:strCache>
            </c:strRef>
          </c:cat>
          <c:val>
            <c:numRef>
              <c:f>Sheet15!$C$3:$C$5</c:f>
              <c:numCache>
                <c:formatCode>###0.0</c:formatCode>
                <c:ptCount val="3"/>
                <c:pt idx="0">
                  <c:v>52.514738389379154</c:v>
                </c:pt>
                <c:pt idx="1">
                  <c:v>23.385637361212304</c:v>
                </c:pt>
                <c:pt idx="2">
                  <c:v>24.099624249408539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59-4BF6-884D-DFDCF50304C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Sheet16!$B$3:$B$5</c:f>
              <c:strCache>
                <c:ptCount val="3"/>
                <c:pt idx="0">
                  <c:v>Lično za poslanika</c:v>
                </c:pt>
                <c:pt idx="1">
                  <c:v>Za partiju koja bira poslanike</c:v>
                </c:pt>
                <c:pt idx="2">
                  <c:v>Nemam stav</c:v>
                </c:pt>
              </c:strCache>
            </c:strRef>
          </c:cat>
          <c:val>
            <c:numRef>
              <c:f>Sheet16!$C$3:$C$5</c:f>
              <c:numCache>
                <c:formatCode>###0.0</c:formatCode>
                <c:ptCount val="3"/>
                <c:pt idx="0">
                  <c:v>48.23841261232225</c:v>
                </c:pt>
                <c:pt idx="1">
                  <c:v>26.130258315922266</c:v>
                </c:pt>
                <c:pt idx="2">
                  <c:v>25.631329071755488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A-408B-B09C-F50F73B01B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Sheet17!$B$3:$B$5</c:f>
              <c:strCache>
                <c:ptCount val="3"/>
                <c:pt idx="0">
                  <c:v>Podržavam</c:v>
                </c:pt>
                <c:pt idx="1">
                  <c:v>Ne podržavam</c:v>
                </c:pt>
                <c:pt idx="2">
                  <c:v>Nemam stav</c:v>
                </c:pt>
              </c:strCache>
            </c:strRef>
          </c:cat>
          <c:val>
            <c:numRef>
              <c:f>Sheet17!$C$3:$C$5</c:f>
              <c:numCache>
                <c:formatCode>###0.0</c:formatCode>
                <c:ptCount val="3"/>
                <c:pt idx="0">
                  <c:v>52.075209106672382</c:v>
                </c:pt>
                <c:pt idx="1">
                  <c:v>9.3479894246766175</c:v>
                </c:pt>
                <c:pt idx="2">
                  <c:v>38.576801468651006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F-44E9-9557-A23D20E940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Sheet20!$B$3:$B$6</c:f>
              <c:strCache>
                <c:ptCount val="4"/>
                <c:pt idx="0">
                  <c:v>Država treba da postavi kolektor, bez odlaganja</c:v>
                </c:pt>
                <c:pt idx="1">
                  <c:v>Država treba da se dogovori/nagodi sa ljudima koji žive tamo, i onda postavi kolektor</c:v>
                </c:pt>
                <c:pt idx="2">
                  <c:v>Država treba da odustane od postavljanja kolektora u Botunu</c:v>
                </c:pt>
                <c:pt idx="3">
                  <c:v>Ne znam, nemam stav</c:v>
                </c:pt>
              </c:strCache>
            </c:strRef>
          </c:cat>
          <c:val>
            <c:numRef>
              <c:f>Sheet20!$C$3:$C$6</c:f>
              <c:numCache>
                <c:formatCode>###0.0</c:formatCode>
                <c:ptCount val="4"/>
                <c:pt idx="0">
                  <c:v>21.780770285070624</c:v>
                </c:pt>
                <c:pt idx="1">
                  <c:v>28.029392796147878</c:v>
                </c:pt>
                <c:pt idx="2">
                  <c:v>18.180487559912461</c:v>
                </c:pt>
                <c:pt idx="3">
                  <c:v>32.009349358869038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D-4222-9273-92758F6B42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Sheet24!$B$3:$B$7</c:f>
              <c:strCache>
                <c:ptCount val="5"/>
                <c:pt idx="0">
                  <c:v>Da, imam teško zdravstveno stanje/invailiditet</c:v>
                </c:pt>
                <c:pt idx="1">
                  <c:v>Nemam teško zdravstveno stanje, ali imam zdravstvenih teškoća</c:v>
                </c:pt>
                <c:pt idx="2">
                  <c:v>Nemam ja, ali ima član porodice</c:v>
                </c:pt>
                <c:pt idx="3">
                  <c:v>I ja i neki član porodice imamo zdravstvenih problema</c:v>
                </c:pt>
                <c:pt idx="4">
                  <c:v>Ne, niti ja niti članovi porodice, dakle, niko nema većih zdravstvenih problema</c:v>
                </c:pt>
              </c:strCache>
            </c:strRef>
          </c:cat>
          <c:val>
            <c:numRef>
              <c:f>Sheet24!$C$3:$C$7</c:f>
              <c:numCache>
                <c:formatCode>###0.0</c:formatCode>
                <c:ptCount val="5"/>
                <c:pt idx="0">
                  <c:v>2.8466843108192199</c:v>
                </c:pt>
                <c:pt idx="1">
                  <c:v>13.50322830714649</c:v>
                </c:pt>
                <c:pt idx="2">
                  <c:v>6.8415808326945395</c:v>
                </c:pt>
                <c:pt idx="3">
                  <c:v>4.8911765127577365</c:v>
                </c:pt>
                <c:pt idx="4">
                  <c:v>71.917330036582001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D0-4B36-8E45-63200603BCE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050"/>
      </a:pPr>
      <a:endParaRPr lang="en-US"/>
    </a:p>
  </c:txPr>
  <c:externalData r:id="rId4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Ugroženost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kategorijama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Sheet25!$E$6:$E$14</c:f>
              <c:strCache>
                <c:ptCount val="9"/>
                <c:pt idx="0">
                  <c:v>Sever</c:v>
                </c:pt>
                <c:pt idx="1">
                  <c:v>Centar</c:v>
                </c:pt>
                <c:pt idx="2">
                  <c:v>Primorje</c:v>
                </c:pt>
                <c:pt idx="5">
                  <c:v>18-29</c:v>
                </c:pt>
                <c:pt idx="6">
                  <c:v>30-44</c:v>
                </c:pt>
                <c:pt idx="7">
                  <c:v>45-59</c:v>
                </c:pt>
                <c:pt idx="8">
                  <c:v>60+</c:v>
                </c:pt>
              </c:strCache>
            </c:strRef>
          </c:cat>
          <c:val>
            <c:numRef>
              <c:f>Sheet25!$F$6:$F$14</c:f>
              <c:numCache>
                <c:formatCode>0.0%</c:formatCode>
                <c:ptCount val="9"/>
                <c:pt idx="0">
                  <c:v>0.18305084745762712</c:v>
                </c:pt>
                <c:pt idx="1">
                  <c:v>0.34763948497854069</c:v>
                </c:pt>
                <c:pt idx="2">
                  <c:v>0.26748971193415638</c:v>
                </c:pt>
                <c:pt idx="5">
                  <c:v>0.12574850299401197</c:v>
                </c:pt>
                <c:pt idx="6">
                  <c:v>0.10943396226415092</c:v>
                </c:pt>
                <c:pt idx="7">
                  <c:v>0.19753086419753085</c:v>
                </c:pt>
                <c:pt idx="8">
                  <c:v>0.56024096385542177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86-4109-984C-7D37BC79508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Stan/kuća u vlasništvu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Sheet26!$B$3:$B$5</c:f>
              <c:strCache>
                <c:ptCount val="3"/>
                <c:pt idx="0">
                  <c:v>Da</c:v>
                </c:pt>
                <c:pt idx="1">
                  <c:v>Nije u mom, ali jeste u vlasništvu jednog od članova našeg domaćinstva</c:v>
                </c:pt>
                <c:pt idx="2">
                  <c:v>Ne, iznajmljujemo kuću/stan u kome živimo</c:v>
                </c:pt>
              </c:strCache>
            </c:strRef>
          </c:cat>
          <c:val>
            <c:numRef>
              <c:f>Sheet26!$C$3:$C$5</c:f>
              <c:numCache>
                <c:formatCode>###0.0</c:formatCode>
                <c:ptCount val="3"/>
                <c:pt idx="0">
                  <c:v>40.324042793245944</c:v>
                </c:pt>
                <c:pt idx="1">
                  <c:v>53.316355123873407</c:v>
                </c:pt>
                <c:pt idx="2">
                  <c:v>6.359602082880647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7-4918-9EAE-51E6D489D2B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Pozajmljuju novac za tekuće troškove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Sheet26!$M$3:$M$4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Sheet26!$N$3:$N$4</c:f>
              <c:numCache>
                <c:formatCode>###0.0</c:formatCode>
                <c:ptCount val="2"/>
                <c:pt idx="0">
                  <c:v>17.42611508705296</c:v>
                </c:pt>
                <c:pt idx="1">
                  <c:v>82.573884912947037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11-47E5-8014-76638B6BB52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Sheet5!$A$2:$A$16</c:f>
              <c:strCache>
                <c:ptCount val="15"/>
                <c:pt idx="0">
                  <c:v>AF</c:v>
                </c:pt>
                <c:pt idx="1">
                  <c:v>SEP</c:v>
                </c:pt>
                <c:pt idx="2">
                  <c:v>BDP</c:v>
                </c:pt>
                <c:pt idx="3">
                  <c:v>PNP</c:v>
                </c:pt>
                <c:pt idx="4">
                  <c:v>SNP</c:v>
                </c:pt>
                <c:pt idx="5">
                  <c:v>PREOKRET</c:v>
                </c:pt>
                <c:pt idx="6">
                  <c:v>DCG</c:v>
                </c:pt>
                <c:pt idx="7">
                  <c:v>ES</c:v>
                </c:pt>
                <c:pt idx="8">
                  <c:v>URA</c:v>
                </c:pt>
                <c:pt idx="9">
                  <c:v>BS</c:v>
                </c:pt>
                <c:pt idx="10">
                  <c:v>DPS</c:v>
                </c:pt>
                <c:pt idx="11">
                  <c:v>PES</c:v>
                </c:pt>
                <c:pt idx="12">
                  <c:v>Neka druga partija</c:v>
                </c:pt>
                <c:pt idx="13">
                  <c:v>ZZBCG</c:v>
                </c:pt>
                <c:pt idx="14">
                  <c:v>Apstinenti</c:v>
                </c:pt>
              </c:strCache>
            </c:strRef>
          </c:cat>
          <c:val>
            <c:numRef>
              <c:f>Sheet5!$B$2:$B$16</c:f>
              <c:numCache>
                <c:formatCode>###0.0</c:formatCode>
                <c:ptCount val="15"/>
                <c:pt idx="0">
                  <c:v>0.22945347973669594</c:v>
                </c:pt>
                <c:pt idx="1">
                  <c:v>0.25254053907608265</c:v>
                </c:pt>
                <c:pt idx="2">
                  <c:v>0.48060512648021608</c:v>
                </c:pt>
                <c:pt idx="3">
                  <c:v>0.53981144970182871</c:v>
                </c:pt>
                <c:pt idx="4">
                  <c:v>0.59844729900455129</c:v>
                </c:pt>
                <c:pt idx="5">
                  <c:v>0.92347733405321897</c:v>
                </c:pt>
                <c:pt idx="6">
                  <c:v>1.1536474338541036</c:v>
                </c:pt>
                <c:pt idx="7">
                  <c:v>1.4133995292723371</c:v>
                </c:pt>
                <c:pt idx="8">
                  <c:v>1.415558460604956</c:v>
                </c:pt>
                <c:pt idx="9">
                  <c:v>2.4673319521413908</c:v>
                </c:pt>
                <c:pt idx="10">
                  <c:v>5.2546614724109233</c:v>
                </c:pt>
                <c:pt idx="11">
                  <c:v>7.718227893525861</c:v>
                </c:pt>
                <c:pt idx="12">
                  <c:v>11.727903614984371</c:v>
                </c:pt>
                <c:pt idx="13">
                  <c:v>12.06503354295932</c:v>
                </c:pt>
                <c:pt idx="14">
                  <c:v>53.75990087219413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C-42B1-AD8D-773101DCAD9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2000"/>
      </a:pPr>
      <a:endParaRPr lang="en-US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Pokrivanje redovnih mesečnih troškova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Sheet26!$Q$3:$Q$6</c:f>
              <c:strCache>
                <c:ptCount val="4"/>
                <c:pt idx="0">
                  <c:v>Mogu, bez ikakavih problema</c:v>
                </c:pt>
                <c:pt idx="1">
                  <c:v>Mogu uz manje probleme</c:v>
                </c:pt>
                <c:pt idx="2">
                  <c:v>Mogu. ali uz velike probleme</c:v>
                </c:pt>
                <c:pt idx="3">
                  <c:v>Veoma teško, gotovo nemoguće</c:v>
                </c:pt>
              </c:strCache>
            </c:strRef>
          </c:cat>
          <c:val>
            <c:numRef>
              <c:f>Sheet26!$R$3:$R$6</c:f>
              <c:numCache>
                <c:formatCode>###0.0</c:formatCode>
                <c:ptCount val="4"/>
                <c:pt idx="0">
                  <c:v>52.719599802503282</c:v>
                </c:pt>
                <c:pt idx="1">
                  <c:v>34.131041581496945</c:v>
                </c:pt>
                <c:pt idx="2">
                  <c:v>10.933820698169077</c:v>
                </c:pt>
                <c:pt idx="3">
                  <c:v>2.2155379178306918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42-445E-A3F7-20D24881663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Kupovina pokvarenih kućnih aparata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Sheet26!$AK$3:$AK$6</c:f>
              <c:strCache>
                <c:ptCount val="4"/>
                <c:pt idx="0">
                  <c:v>Mogu, bez ikakavih problema</c:v>
                </c:pt>
                <c:pt idx="1">
                  <c:v>Mogu uz manje probleme</c:v>
                </c:pt>
                <c:pt idx="2">
                  <c:v>Mogu. ali uz velike probleme</c:v>
                </c:pt>
                <c:pt idx="3">
                  <c:v>Veoma teško, gotovo nemoguće</c:v>
                </c:pt>
              </c:strCache>
            </c:strRef>
          </c:cat>
          <c:val>
            <c:numRef>
              <c:f>Sheet26!$AL$3:$AL$6</c:f>
              <c:numCache>
                <c:formatCode>###0.0</c:formatCode>
                <c:ptCount val="4"/>
                <c:pt idx="0">
                  <c:v>20.89576825268033</c:v>
                </c:pt>
                <c:pt idx="1">
                  <c:v>33.29451783213171</c:v>
                </c:pt>
                <c:pt idx="2">
                  <c:v>27.099768214193666</c:v>
                </c:pt>
                <c:pt idx="3">
                  <c:v>18.709945700994304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F9-47FB-A4F4-AA6E4BB604F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Blagostanje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Sheet26!$F$3:$F$4</c:f>
              <c:strCache>
                <c:ptCount val="2"/>
                <c:pt idx="0">
                  <c:v>Nema ništa od navedenog</c:v>
                </c:pt>
                <c:pt idx="1">
                  <c:v>Ima drugu nekretninu, ILI/Iušteđevinu ILI/Iinvesticiju</c:v>
                </c:pt>
              </c:strCache>
            </c:strRef>
          </c:cat>
          <c:val>
            <c:numRef>
              <c:f>Sheet26!$G$3:$G$4</c:f>
              <c:numCache>
                <c:formatCode>###0.0</c:formatCode>
                <c:ptCount val="2"/>
                <c:pt idx="0">
                  <c:v>62.630112269937008</c:v>
                </c:pt>
                <c:pt idx="1">
                  <c:v>37.369887730062992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BE-4592-AC49-D293956FFA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Preživeti godinu dana bez plate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Sheet26!$V$3:$V$6</c:f>
              <c:strCache>
                <c:ptCount val="4"/>
                <c:pt idx="0">
                  <c:v>Mogu, bez ikakavih problema</c:v>
                </c:pt>
                <c:pt idx="1">
                  <c:v>Mogu uz manje probleme</c:v>
                </c:pt>
                <c:pt idx="2">
                  <c:v>Mogu. ali uz velike probleme</c:v>
                </c:pt>
                <c:pt idx="3">
                  <c:v>Veoma teško, gotovo nemoguće</c:v>
                </c:pt>
              </c:strCache>
            </c:strRef>
          </c:cat>
          <c:val>
            <c:numRef>
              <c:f>Sheet26!$W$3:$W$6</c:f>
              <c:numCache>
                <c:formatCode>###0.0</c:formatCode>
                <c:ptCount val="4"/>
                <c:pt idx="0">
                  <c:v>9.4478863164148645</c:v>
                </c:pt>
                <c:pt idx="1">
                  <c:v>13.272097111770382</c:v>
                </c:pt>
                <c:pt idx="2">
                  <c:v>21.480615622352207</c:v>
                </c:pt>
                <c:pt idx="3">
                  <c:v>55.799400949462537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32-466E-BD93-7695AE029A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Ručak u kafani i/ili kratko putovanje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Sheet26!$Z$3:$Z$6</c:f>
              <c:strCache>
                <c:ptCount val="4"/>
                <c:pt idx="0">
                  <c:v>Mogu, bez ikakavih problema</c:v>
                </c:pt>
                <c:pt idx="1">
                  <c:v>Mogu uz manje probleme</c:v>
                </c:pt>
                <c:pt idx="2">
                  <c:v>Mogu. ali uz velike probleme</c:v>
                </c:pt>
                <c:pt idx="3">
                  <c:v>Veoma teško, gotovo nemoguće</c:v>
                </c:pt>
              </c:strCache>
            </c:strRef>
          </c:cat>
          <c:val>
            <c:numRef>
              <c:f>Sheet26!$AA$3:$AA$6</c:f>
              <c:numCache>
                <c:formatCode>###0.0</c:formatCode>
                <c:ptCount val="4"/>
                <c:pt idx="0">
                  <c:v>30.296290523696364</c:v>
                </c:pt>
                <c:pt idx="1">
                  <c:v>32.50342379116946</c:v>
                </c:pt>
                <c:pt idx="2">
                  <c:v>20.527225834160713</c:v>
                </c:pt>
                <c:pt idx="3">
                  <c:v>16.67305985097347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38-4081-A8F4-822FE766E95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Imaju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Sheet26!$AD$2:$AD$4</c:f>
              <c:strCache>
                <c:ptCount val="3"/>
                <c:pt idx="0">
                  <c:v>Ušteđevina</c:v>
                </c:pt>
                <c:pt idx="1">
                  <c:v>Investicija</c:v>
                </c:pt>
                <c:pt idx="2">
                  <c:v>Druga nekretnina </c:v>
                </c:pt>
              </c:strCache>
            </c:strRef>
          </c:cat>
          <c:val>
            <c:numRef>
              <c:f>Sheet26!$AE$2:$AE$4</c:f>
              <c:numCache>
                <c:formatCode>General</c:formatCode>
                <c:ptCount val="3"/>
                <c:pt idx="0">
                  <c:v>27.7</c:v>
                </c:pt>
                <c:pt idx="1">
                  <c:v>8.4</c:v>
                </c:pt>
                <c:pt idx="2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E1-48D0-B965-2D049D75775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Kako žive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Sheet26!$J$3:$J$5</c:f>
              <c:strCache>
                <c:ptCount val="3"/>
                <c:pt idx="0">
                  <c:v>Teško žive</c:v>
                </c:pt>
                <c:pt idx="1">
                  <c:v>Snalaze se</c:v>
                </c:pt>
                <c:pt idx="2">
                  <c:v>Dobro žive</c:v>
                </c:pt>
              </c:strCache>
            </c:strRef>
          </c:cat>
          <c:val>
            <c:numRef>
              <c:f>Sheet26!$K$3:$K$5</c:f>
              <c:numCache>
                <c:formatCode>###0.0</c:formatCode>
                <c:ptCount val="3"/>
                <c:pt idx="0">
                  <c:v>8.6277146200984145</c:v>
                </c:pt>
                <c:pt idx="1">
                  <c:v>39.770375284958895</c:v>
                </c:pt>
                <c:pt idx="2">
                  <c:v>51.601910094942696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D7-4FAF-9C4A-AFBF1492B7C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Promena životnog standarda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Sheet26!$AH$3:$AH$6</c:f>
              <c:strCache>
                <c:ptCount val="4"/>
                <c:pt idx="0">
                  <c:v>Poboljšanje</c:v>
                </c:pt>
                <c:pt idx="1">
                  <c:v>Pogoršanje</c:v>
                </c:pt>
                <c:pt idx="2">
                  <c:v>Bez promene</c:v>
                </c:pt>
                <c:pt idx="3">
                  <c:v>Bez procene</c:v>
                </c:pt>
              </c:strCache>
            </c:strRef>
          </c:cat>
          <c:val>
            <c:numRef>
              <c:f>Sheet26!$AI$3:$AI$6</c:f>
              <c:numCache>
                <c:formatCode>###0.0</c:formatCode>
                <c:ptCount val="4"/>
                <c:pt idx="0">
                  <c:v>18.299671765792308</c:v>
                </c:pt>
                <c:pt idx="1">
                  <c:v>13.748465206411401</c:v>
                </c:pt>
                <c:pt idx="2">
                  <c:v>54.581870108962903</c:v>
                </c:pt>
                <c:pt idx="3">
                  <c:v>13.369992918833381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17-4990-B9F5-E30BB9DF3E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Rodjen</a:t>
            </a:r>
            <a:r>
              <a:rPr lang="en-US" dirty="0"/>
              <a:t>-a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doselio</a:t>
            </a:r>
            <a:r>
              <a:rPr lang="en-US" dirty="0"/>
              <a:t>-la u </a:t>
            </a:r>
            <a:r>
              <a:rPr lang="en-US" dirty="0" err="1"/>
              <a:t>opštinu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Sheet23!$B$3:$B$4</c:f>
              <c:strCache>
                <c:ptCount val="2"/>
                <c:pt idx="0">
                  <c:v>Rođen-a u opštini</c:v>
                </c:pt>
                <c:pt idx="1">
                  <c:v>Doselio-la se</c:v>
                </c:pt>
              </c:strCache>
            </c:strRef>
          </c:cat>
          <c:val>
            <c:numRef>
              <c:f>Sheet23!$C$3:$C$4</c:f>
              <c:numCache>
                <c:formatCode>###0.0</c:formatCode>
                <c:ptCount val="2"/>
                <c:pt idx="0">
                  <c:v>77.297043842444637</c:v>
                </c:pt>
                <c:pt idx="1">
                  <c:v>22.702956157555363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6-49C6-ACE1-234F334F023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Razlozi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Sheet23!$H$3:$H$7</c:f>
              <c:strCache>
                <c:ptCount val="5"/>
                <c:pt idx="0">
                  <c:v>Roditelji su se preselili kad sam bio/la mali/la – mlađi/a</c:v>
                </c:pt>
                <c:pt idx="1">
                  <c:v>Školovanje</c:v>
                </c:pt>
                <c:pt idx="2">
                  <c:v>Posao/zaposlenje</c:v>
                </c:pt>
                <c:pt idx="3">
                  <c:v>Ženidba/udaja/razvod</c:v>
                </c:pt>
                <c:pt idx="4">
                  <c:v>Drugi razlozi lične prirode</c:v>
                </c:pt>
              </c:strCache>
            </c:strRef>
          </c:cat>
          <c:val>
            <c:numRef>
              <c:f>Sheet23!$I$3:$I$7</c:f>
              <c:numCache>
                <c:formatCode>###0.0</c:formatCode>
                <c:ptCount val="5"/>
                <c:pt idx="0">
                  <c:v>8.0388774017795903</c:v>
                </c:pt>
                <c:pt idx="1">
                  <c:v>6.4648753709885547</c:v>
                </c:pt>
                <c:pt idx="2">
                  <c:v>22.961193060690512</c:v>
                </c:pt>
                <c:pt idx="3">
                  <c:v>48.43800213443199</c:v>
                </c:pt>
                <c:pt idx="4">
                  <c:v>14.097052032109358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7D-446E-AF52-C206E6A00C8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Sheet4!$A$2:$A$5</c:f>
              <c:strCache>
                <c:ptCount val="4"/>
                <c:pt idx="0">
                  <c:v>Za NSD</c:v>
                </c:pt>
                <c:pt idx="1">
                  <c:v>ZA DNP</c:v>
                </c:pt>
                <c:pt idx="2">
                  <c:v>Samo ZAJEDNO u koaliciji</c:v>
                </c:pt>
                <c:pt idx="3">
                  <c:v>Neku treću stranku iz koalicije</c:v>
                </c:pt>
              </c:strCache>
            </c:strRef>
          </c:cat>
          <c:val>
            <c:numRef>
              <c:f>Sheet4!$B$2:$B$5</c:f>
              <c:numCache>
                <c:formatCode>###0.0</c:formatCode>
                <c:ptCount val="4"/>
                <c:pt idx="0">
                  <c:v>26.920403364149131</c:v>
                </c:pt>
                <c:pt idx="1">
                  <c:v>36.889610186488305</c:v>
                </c:pt>
                <c:pt idx="2">
                  <c:v>32.723580795407663</c:v>
                </c:pt>
                <c:pt idx="3">
                  <c:v>3.4664056539548898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E0-4EA8-95A0-60233711B6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migracije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Sheet23!$D$15:$D$17</c:f>
              <c:strCache>
                <c:ptCount val="3"/>
                <c:pt idx="0">
                  <c:v>Ne, ne planiram</c:v>
                </c:pt>
                <c:pt idx="1">
                  <c:v>Da, planiram da odem van zemlje</c:v>
                </c:pt>
                <c:pt idx="2">
                  <c:v>Da, planiram da odem u neku drugu opštinu u Crnoj Gori</c:v>
                </c:pt>
              </c:strCache>
            </c:strRef>
          </c:cat>
          <c:val>
            <c:numRef>
              <c:f>Sheet23!$E$15:$E$17</c:f>
              <c:numCache>
                <c:formatCode>###0.0</c:formatCode>
                <c:ptCount val="3"/>
                <c:pt idx="0">
                  <c:v>84.463153735424072</c:v>
                </c:pt>
                <c:pt idx="1">
                  <c:v>10.88319991055876</c:v>
                </c:pt>
                <c:pt idx="2">
                  <c:v>4.653646354017182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FA-4FDD-B8E9-E76F26D3D4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3728490720190789"/>
                  <c:y val="4.567550931339818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AE-4BAF-A2EE-44AC44297D3B}"/>
                </c:ext>
              </c:extLst>
            </c:dLbl>
            <c:dLbl>
              <c:idx val="1"/>
              <c:layout>
                <c:manualLayout>
                  <c:x val="1.1031822900153317E-2"/>
                  <c:y val="2.283775465669909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AE-4BAF-A2EE-44AC44297D3B}"/>
                </c:ext>
              </c:extLst>
            </c:dLbl>
            <c:spPr>
              <a:solidFill>
                <a:sysClr val="windowText" lastClr="00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Sheet22!$A$2:$A$17</c:f>
              <c:strCache>
                <c:ptCount val="16"/>
                <c:pt idx="0">
                  <c:v>Odnos cijene i kvaliteta</c:v>
                </c:pt>
                <c:pt idx="1">
                  <c:v>Kvaltiet usluga lokalnog prevoza turista</c:v>
                </c:pt>
                <c:pt idx="2">
                  <c:v>Kvalitet i raznovrsnost turističkih sadržaja za djecu</c:v>
                </c:pt>
                <c:pt idx="3">
                  <c:v>Raznovrsnost ponude na plažama</c:v>
                </c:pt>
                <c:pt idx="4">
                  <c:v>Kvalitet turističkih događaja i manifestacija</c:v>
                </c:pt>
                <c:pt idx="5">
                  <c:v>Dostupnost potrebnih informacija koje trebaju turistima</c:v>
                </c:pt>
                <c:pt idx="6">
                  <c:v>Uređenost plaža</c:v>
                </c:pt>
                <c:pt idx="7">
                  <c:v>Uređenost javnih površina i šetališta</c:v>
                </c:pt>
                <c:pt idx="8">
                  <c:v>Kvalitet privatnog smještaja</c:v>
                </c:pt>
                <c:pt idx="9">
                  <c:v>Ljubaznost ljudi koji se bave turizmom</c:v>
                </c:pt>
                <c:pt idx="10">
                  <c:v>Kvalitet restorana</c:v>
                </c:pt>
                <c:pt idx="11">
                  <c:v>Kvalitet hotelskog smještaja</c:v>
                </c:pt>
                <c:pt idx="12">
                  <c:v>Bezbjednost na plažama</c:v>
                </c:pt>
                <c:pt idx="13">
                  <c:v>Raznovrsnot turističke ponude</c:v>
                </c:pt>
                <c:pt idx="14">
                  <c:v>Čistoća mora</c:v>
                </c:pt>
                <c:pt idx="15">
                  <c:v>Kvalitet hrane</c:v>
                </c:pt>
              </c:strCache>
            </c:strRef>
          </c:cat>
          <c:val>
            <c:numRef>
              <c:f>Sheet22!$B$2:$B$17</c:f>
              <c:numCache>
                <c:formatCode>0.0</c:formatCode>
                <c:ptCount val="16"/>
                <c:pt idx="0">
                  <c:v>-13.052423126347733</c:v>
                </c:pt>
                <c:pt idx="1">
                  <c:v>-1.2000000000000028</c:v>
                </c:pt>
                <c:pt idx="2">
                  <c:v>0.95836883398993677</c:v>
                </c:pt>
                <c:pt idx="3">
                  <c:v>11.474942416022415</c:v>
                </c:pt>
                <c:pt idx="4">
                  <c:v>14.615346770026449</c:v>
                </c:pt>
                <c:pt idx="5">
                  <c:v>15.606609490692819</c:v>
                </c:pt>
                <c:pt idx="6">
                  <c:v>16.539429452599421</c:v>
                </c:pt>
                <c:pt idx="7">
                  <c:v>18.132050088737962</c:v>
                </c:pt>
                <c:pt idx="8">
                  <c:v>20.280974969115196</c:v>
                </c:pt>
                <c:pt idx="9">
                  <c:v>21.69730140769844</c:v>
                </c:pt>
                <c:pt idx="10">
                  <c:v>26.584148937114065</c:v>
                </c:pt>
                <c:pt idx="11">
                  <c:v>26.730470184887789</c:v>
                </c:pt>
                <c:pt idx="12">
                  <c:v>29.900994722431378</c:v>
                </c:pt>
                <c:pt idx="13">
                  <c:v>30.104750135333177</c:v>
                </c:pt>
                <c:pt idx="14">
                  <c:v>30.274572829899714</c:v>
                </c:pt>
                <c:pt idx="15">
                  <c:v>36.125962978896752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E-4BAF-A2EE-44AC44297D3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Sheet30!$A$3:$A$5</c:f>
              <c:strCache>
                <c:ptCount val="3"/>
                <c:pt idx="0">
                  <c:v>Ekonomski rast i otvaranje radnih mjesta treba da budu glavni prioritet čak i kada životna sredina trpi do određene m</c:v>
                </c:pt>
                <c:pt idx="1">
                  <c:v>Zaštita životne sredine treba da bude prioritet čak i ako to dovede do sporijeg ekonomskog rasta i određenog gubitka</c:v>
                </c:pt>
                <c:pt idx="2">
                  <c:v>Ne znam, nemam stav</c:v>
                </c:pt>
              </c:strCache>
            </c:strRef>
          </c:cat>
          <c:val>
            <c:numRef>
              <c:f>Sheet30!$B$3:$B$5</c:f>
              <c:numCache>
                <c:formatCode>###0.0</c:formatCode>
                <c:ptCount val="3"/>
                <c:pt idx="0">
                  <c:v>49.491239754602255</c:v>
                </c:pt>
                <c:pt idx="1">
                  <c:v>35.875891386481925</c:v>
                </c:pt>
                <c:pt idx="2">
                  <c:v>14.63286885891581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B-4D9C-AFE3-17E5720FBCB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050"/>
      </a:pPr>
      <a:endParaRPr lang="en-US"/>
    </a:p>
  </c:txPr>
  <c:externalData r:id="rId4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Zabrinuti</a:t>
            </a:r>
            <a:r>
              <a:rPr lang="en-US" baseline="0" dirty="0"/>
              <a:t> </a:t>
            </a:r>
            <a:r>
              <a:rPr lang="en-US" baseline="0" dirty="0" err="1"/>
              <a:t>za</a:t>
            </a:r>
            <a:r>
              <a:rPr lang="en-US" baseline="0" dirty="0"/>
              <a:t> </a:t>
            </a:r>
            <a:r>
              <a:rPr lang="en-US" baseline="0" dirty="0" err="1"/>
              <a:t>životnu</a:t>
            </a:r>
            <a:r>
              <a:rPr lang="en-US" baseline="0" dirty="0"/>
              <a:t> </a:t>
            </a:r>
            <a:r>
              <a:rPr lang="en-US" baseline="0" dirty="0" err="1"/>
              <a:t>sredinu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Sheet30!$K$1</c:f>
              <c:strCache>
                <c:ptCount val="1"/>
                <c:pt idx="0">
                  <c:v>Zabrinuti</c:v>
                </c:pt>
              </c:strCache>
            </c:strRef>
          </c:tx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Sheet30!$J$2:$J$5</c:f>
              <c:strCache>
                <c:ptCount val="4"/>
                <c:pt idx="0">
                  <c:v>Zabrinut/a sam zbog stanja životne sredine u mojoj zemlji.</c:v>
                </c:pt>
                <c:pt idx="1">
                  <c:v>Smatram da ekološki problemi predstavljaju ozbiljnu prijetnju zdravlju ljudi.</c:v>
                </c:pt>
                <c:pt idx="2">
                  <c:v>Kvalitet vazduha u mojoj zemlji je loš i predstavlja rizik.</c:v>
                </c:pt>
                <c:pt idx="3">
                  <c:v>Zagađenje rijeka, jezera i mora predstavlja veliki problem.</c:v>
                </c:pt>
              </c:strCache>
            </c:strRef>
          </c:cat>
          <c:val>
            <c:numRef>
              <c:f>Sheet30!$K$2:$K$5</c:f>
              <c:numCache>
                <c:formatCode>###0.0</c:formatCode>
                <c:ptCount val="4"/>
                <c:pt idx="0">
                  <c:v>56.558930945348344</c:v>
                </c:pt>
                <c:pt idx="1">
                  <c:v>56.7</c:v>
                </c:pt>
                <c:pt idx="2">
                  <c:v>54.900000000000006</c:v>
                </c:pt>
                <c:pt idx="3">
                  <c:v>56.599999999999994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B4-456E-9EE8-7FCEDAA2856D}"/>
            </c:ext>
          </c:extLst>
        </c:ser>
        <c:ser>
          <c:idx val="1"/>
          <c:order val="1"/>
          <c:tx>
            <c:strRef>
              <c:f>Sheet30!$L$1</c:f>
              <c:strCache>
                <c:ptCount val="1"/>
                <c:pt idx="0">
                  <c:v>Nisu zabrinuti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Sheet30!$J$2:$J$5</c:f>
              <c:strCache>
                <c:ptCount val="4"/>
                <c:pt idx="0">
                  <c:v>Zabrinut/a sam zbog stanja životne sredine u mojoj zemlji.</c:v>
                </c:pt>
                <c:pt idx="1">
                  <c:v>Smatram da ekološki problemi predstavljaju ozbiljnu prijetnju zdravlju ljudi.</c:v>
                </c:pt>
                <c:pt idx="2">
                  <c:v>Kvalitet vazduha u mojoj zemlji je loš i predstavlja rizik.</c:v>
                </c:pt>
                <c:pt idx="3">
                  <c:v>Zagađenje rijeka, jezera i mora predstavlja veliki problem.</c:v>
                </c:pt>
              </c:strCache>
            </c:strRef>
          </c:cat>
          <c:val>
            <c:numRef>
              <c:f>Sheet30!$L$2:$L$5</c:f>
              <c:numCache>
                <c:formatCode>###0.0</c:formatCode>
                <c:ptCount val="4"/>
                <c:pt idx="0">
                  <c:v>34.044954968095901</c:v>
                </c:pt>
                <c:pt idx="1">
                  <c:v>31.8</c:v>
                </c:pt>
                <c:pt idx="2">
                  <c:v>34.200000000000003</c:v>
                </c:pt>
                <c:pt idx="3">
                  <c:v>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B4-456E-9EE8-7FCEDAA2856D}"/>
            </c:ext>
          </c:extLst>
        </c:ser>
        <c:ser>
          <c:idx val="2"/>
          <c:order val="2"/>
          <c:tx>
            <c:strRef>
              <c:f>Sheet30!$M$1</c:f>
              <c:strCache>
                <c:ptCount val="1"/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Sheet30!$J$2:$J$5</c:f>
              <c:strCache>
                <c:ptCount val="4"/>
                <c:pt idx="0">
                  <c:v>Zabrinut/a sam zbog stanja životne sredine u mojoj zemlji.</c:v>
                </c:pt>
                <c:pt idx="1">
                  <c:v>Smatram da ekološki problemi predstavljaju ozbiljnu prijetnju zdravlju ljudi.</c:v>
                </c:pt>
                <c:pt idx="2">
                  <c:v>Kvalitet vazduha u mojoj zemlji je loš i predstavlja rizik.</c:v>
                </c:pt>
                <c:pt idx="3">
                  <c:v>Zagađenje rijeka, jezera i mora predstavlja veliki problem.</c:v>
                </c:pt>
              </c:strCache>
            </c:strRef>
          </c:cat>
          <c:val>
            <c:numRef>
              <c:f>Sheet30!$M$2:$M$5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46B4-456E-9EE8-7FCEDAA2856D}"/>
            </c:ext>
          </c:extLst>
        </c:ser>
        <c:ser>
          <c:idx val="3"/>
          <c:order val="3"/>
          <c:tx>
            <c:strRef>
              <c:f>Sheet30!$N$1</c:f>
              <c:strCache>
                <c:ptCount val="1"/>
                <c:pt idx="0">
                  <c:v>INDEX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Sheet30!$J$2:$J$5</c:f>
              <c:strCache>
                <c:ptCount val="4"/>
                <c:pt idx="0">
                  <c:v>Zabrinut/a sam zbog stanja životne sredine u mojoj zemlji.</c:v>
                </c:pt>
                <c:pt idx="1">
                  <c:v>Smatram da ekološki problemi predstavljaju ozbiljnu prijetnju zdravlju ljudi.</c:v>
                </c:pt>
                <c:pt idx="2">
                  <c:v>Kvalitet vazduha u mojoj zemlji je loš i predstavlja rizik.</c:v>
                </c:pt>
                <c:pt idx="3">
                  <c:v>Zagađenje rijeka, jezera i mora predstavlja veliki problem.</c:v>
                </c:pt>
              </c:strCache>
            </c:strRef>
          </c:cat>
          <c:val>
            <c:numRef>
              <c:f>Sheet30!$N$2:$N$5</c:f>
              <c:numCache>
                <c:formatCode>0.0</c:formatCode>
                <c:ptCount val="4"/>
                <c:pt idx="0">
                  <c:v>22.513975977252443</c:v>
                </c:pt>
                <c:pt idx="1">
                  <c:v>24.900000000000002</c:v>
                </c:pt>
                <c:pt idx="2">
                  <c:v>20.700000000000003</c:v>
                </c:pt>
                <c:pt idx="3">
                  <c:v>26.799999999999994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B4-456E-9EE8-7FCEDAA285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Eikasnost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baseline="0" dirty="0"/>
              <a:t> u </a:t>
            </a:r>
            <a:r>
              <a:rPr lang="en-US" baseline="0" dirty="0" err="1"/>
              <a:t>zaštiti</a:t>
            </a:r>
            <a:r>
              <a:rPr lang="en-US" baseline="0" dirty="0"/>
              <a:t> </a:t>
            </a:r>
            <a:r>
              <a:rPr lang="en-US" baseline="0" dirty="0" err="1"/>
              <a:t>životne</a:t>
            </a:r>
            <a:r>
              <a:rPr lang="en-US" baseline="0" dirty="0"/>
              <a:t> </a:t>
            </a:r>
            <a:r>
              <a:rPr lang="en-US" baseline="0" dirty="0" err="1"/>
              <a:t>sredine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Sheet30!$W$1</c:f>
              <c:strCache>
                <c:ptCount val="1"/>
                <c:pt idx="0">
                  <c:v>Efikasno </c:v>
                </c:pt>
              </c:strCache>
            </c:strRef>
          </c:tx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Sheet30!$V$2:$V$5</c:f>
              <c:strCache>
                <c:ptCount val="4"/>
                <c:pt idx="0">
                  <c:v>Vlada</c:v>
                </c:pt>
                <c:pt idx="1">
                  <c:v>Institucije</c:v>
                </c:pt>
                <c:pt idx="2">
                  <c:v>Inspekcije</c:v>
                </c:pt>
                <c:pt idx="3">
                  <c:v>Ministatrsrvo</c:v>
                </c:pt>
              </c:strCache>
            </c:strRef>
          </c:cat>
          <c:val>
            <c:numRef>
              <c:f>Sheet30!$W$2:$W$5</c:f>
              <c:numCache>
                <c:formatCode>###0.0</c:formatCode>
                <c:ptCount val="4"/>
                <c:pt idx="0">
                  <c:v>36.816582278573833</c:v>
                </c:pt>
                <c:pt idx="1">
                  <c:v>32.937386197895805</c:v>
                </c:pt>
                <c:pt idx="2">
                  <c:v>31.8</c:v>
                </c:pt>
                <c:pt idx="3">
                  <c:v>32.504610652683724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DE-4D99-869B-E643856626BB}"/>
            </c:ext>
          </c:extLst>
        </c:ser>
        <c:ser>
          <c:idx val="1"/>
          <c:order val="1"/>
          <c:tx>
            <c:strRef>
              <c:f>Sheet30!$X$1</c:f>
              <c:strCache>
                <c:ptCount val="1"/>
                <c:pt idx="0">
                  <c:v>Neefikasno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Sheet30!$V$2:$V$5</c:f>
              <c:strCache>
                <c:ptCount val="4"/>
                <c:pt idx="0">
                  <c:v>Vlada</c:v>
                </c:pt>
                <c:pt idx="1">
                  <c:v>Institucije</c:v>
                </c:pt>
                <c:pt idx="2">
                  <c:v>Inspekcije</c:v>
                </c:pt>
                <c:pt idx="3">
                  <c:v>Ministatrsrvo</c:v>
                </c:pt>
              </c:strCache>
            </c:strRef>
          </c:cat>
          <c:val>
            <c:numRef>
              <c:f>Sheet30!$X$2:$X$5</c:f>
              <c:numCache>
                <c:formatCode>###0.0</c:formatCode>
                <c:ptCount val="4"/>
                <c:pt idx="0">
                  <c:v>39.662332177837058</c:v>
                </c:pt>
                <c:pt idx="1">
                  <c:v>40.907833686685635</c:v>
                </c:pt>
                <c:pt idx="2">
                  <c:v>43.2</c:v>
                </c:pt>
                <c:pt idx="3">
                  <c:v>41.049478779002762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DE-4D99-869B-E643856626BB}"/>
            </c:ext>
          </c:extLst>
        </c:ser>
        <c:ser>
          <c:idx val="2"/>
          <c:order val="2"/>
          <c:tx>
            <c:strRef>
              <c:f>Sheet30!$Y$1</c:f>
              <c:strCache>
                <c:ptCount val="1"/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Sheet30!$V$2:$V$5</c:f>
              <c:strCache>
                <c:ptCount val="4"/>
                <c:pt idx="0">
                  <c:v>Vlada</c:v>
                </c:pt>
                <c:pt idx="1">
                  <c:v>Institucije</c:v>
                </c:pt>
                <c:pt idx="2">
                  <c:v>Inspekcije</c:v>
                </c:pt>
                <c:pt idx="3">
                  <c:v>Ministatrsrvo</c:v>
                </c:pt>
              </c:strCache>
            </c:strRef>
          </c:cat>
          <c:val>
            <c:numRef>
              <c:f>Sheet30!$Y$2:$Y$5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9ADE-4D99-869B-E643856626BB}"/>
            </c:ext>
          </c:extLst>
        </c:ser>
        <c:ser>
          <c:idx val="3"/>
          <c:order val="3"/>
          <c:tx>
            <c:strRef>
              <c:f>Sheet30!$Z$1</c:f>
              <c:strCache>
                <c:ptCount val="1"/>
                <c:pt idx="0">
                  <c:v>INDEX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Sheet30!$V$2:$V$5</c:f>
              <c:strCache>
                <c:ptCount val="4"/>
                <c:pt idx="0">
                  <c:v>Vlada</c:v>
                </c:pt>
                <c:pt idx="1">
                  <c:v>Institucije</c:v>
                </c:pt>
                <c:pt idx="2">
                  <c:v>Inspekcije</c:v>
                </c:pt>
                <c:pt idx="3">
                  <c:v>Ministatrsrvo</c:v>
                </c:pt>
              </c:strCache>
            </c:strRef>
          </c:cat>
          <c:val>
            <c:numRef>
              <c:f>Sheet30!$Z$2:$Z$5</c:f>
              <c:numCache>
                <c:formatCode>0.0</c:formatCode>
                <c:ptCount val="4"/>
                <c:pt idx="0">
                  <c:v>-2.8457498992632253</c:v>
                </c:pt>
                <c:pt idx="1">
                  <c:v>-7.97044748878983</c:v>
                </c:pt>
                <c:pt idx="2">
                  <c:v>-11.400000000000002</c:v>
                </c:pt>
                <c:pt idx="3">
                  <c:v>-8.544868126319038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DE-4D99-869B-E643856626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 žele da imaju za komšije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Sheet33!$B$2:$B$7</c:f>
              <c:strCache>
                <c:ptCount val="6"/>
                <c:pt idx="0">
                  <c:v>Crnogorce</c:v>
                </c:pt>
                <c:pt idx="1">
                  <c:v>Srbe</c:v>
                </c:pt>
                <c:pt idx="2">
                  <c:v>Muslimane</c:v>
                </c:pt>
                <c:pt idx="3">
                  <c:v>Bošnjake</c:v>
                </c:pt>
                <c:pt idx="4">
                  <c:v>Hrvate</c:v>
                </c:pt>
                <c:pt idx="5">
                  <c:v>Albance</c:v>
                </c:pt>
              </c:strCache>
            </c:strRef>
          </c:cat>
          <c:val>
            <c:numRef>
              <c:f>Sheet33!$C$2:$C$7</c:f>
              <c:numCache>
                <c:formatCode>###0.0</c:formatCode>
                <c:ptCount val="6"/>
                <c:pt idx="0">
                  <c:v>0.36488583388770351</c:v>
                </c:pt>
                <c:pt idx="1">
                  <c:v>1.233123044881183</c:v>
                </c:pt>
                <c:pt idx="2">
                  <c:v>3.6522068673389634</c:v>
                </c:pt>
                <c:pt idx="3">
                  <c:v>4.0255248865758197</c:v>
                </c:pt>
                <c:pt idx="4" formatCode="General">
                  <c:v>15</c:v>
                </c:pt>
                <c:pt idx="5" formatCode="General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A-4098-99B3-50976B08169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UKUPNA DISTANCA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Sheet33!$I$5:$I$6</c:f>
              <c:strCache>
                <c:ptCount val="2"/>
                <c:pt idx="0">
                  <c:v>bez distance</c:v>
                </c:pt>
                <c:pt idx="1">
                  <c:v>distanca</c:v>
                </c:pt>
              </c:strCache>
            </c:strRef>
          </c:cat>
          <c:val>
            <c:numRef>
              <c:f>Sheet33!$J$5:$J$6</c:f>
              <c:numCache>
                <c:formatCode>###0.0</c:formatCode>
                <c:ptCount val="2"/>
                <c:pt idx="0">
                  <c:v>76.90224079912737</c:v>
                </c:pt>
                <c:pt idx="1">
                  <c:v>23.097759200872638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C6-47DF-80CA-FED64139056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Homoseksualci nisu ništa boji od kriminalaca i treba ih najstrože kažnjavati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Sheet32!$B$3:$B$7</c:f>
              <c:strCache>
                <c:ptCount val="5"/>
                <c:pt idx="0">
                  <c:v>U potpunosti se slažem</c:v>
                </c:pt>
                <c:pt idx="1">
                  <c:v>Uglavnom  se slažem</c:v>
                </c:pt>
                <c:pt idx="2">
                  <c:v>Uglavnom se ne slažem</c:v>
                </c:pt>
                <c:pt idx="3">
                  <c:v>Uopšte se ne slažem</c:v>
                </c:pt>
                <c:pt idx="4">
                  <c:v>Ne znam</c:v>
                </c:pt>
              </c:strCache>
            </c:strRef>
          </c:cat>
          <c:val>
            <c:numRef>
              <c:f>Sheet32!$C$3:$C$7</c:f>
              <c:numCache>
                <c:formatCode>###0.0</c:formatCode>
                <c:ptCount val="5"/>
                <c:pt idx="0">
                  <c:v>13.23562947231472</c:v>
                </c:pt>
                <c:pt idx="1">
                  <c:v>12.570474625672478</c:v>
                </c:pt>
                <c:pt idx="2">
                  <c:v>21.775163295889513</c:v>
                </c:pt>
                <c:pt idx="3">
                  <c:v>33.487443302633267</c:v>
                </c:pt>
                <c:pt idx="4">
                  <c:v>18.931289303490015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0-4EF7-BAC1-C60FF7826FA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Homoseksualci kao komšije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Sheet32!$K$4:$K$5</c:f>
              <c:strCache>
                <c:ptCount val="2"/>
                <c:pt idx="0">
                  <c:v>Ne bih volio da imam za komišiju</c:v>
                </c:pt>
                <c:pt idx="1">
                  <c:v>Nemam nikakav problem da mi bude komšija</c:v>
                </c:pt>
              </c:strCache>
            </c:strRef>
          </c:cat>
          <c:val>
            <c:numRef>
              <c:f>Sheet32!$L$4:$L$5</c:f>
              <c:numCache>
                <c:formatCode>###0.0</c:formatCode>
                <c:ptCount val="2"/>
                <c:pt idx="0">
                  <c:v>56.113564863855004</c:v>
                </c:pt>
                <c:pt idx="1">
                  <c:v>43.886435136144989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C0-4D2B-B9EE-DE5D6C1EDFE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Sheet34!$A$2:$A$5</c:f>
              <c:strCache>
                <c:ptCount val="4"/>
                <c:pt idx="0">
                  <c:v>Boriti se na ulici za ciljeve u koje verujem svim mogućim sredstvima</c:v>
                </c:pt>
                <c:pt idx="1">
                  <c:v>Učestvovati na zakonski odobrenim demonstracijama</c:v>
                </c:pt>
                <c:pt idx="2">
                  <c:v>Pridružiti se bojkotima</c:v>
                </c:pt>
                <c:pt idx="3">
                  <c:v>Potpisati peticiju</c:v>
                </c:pt>
              </c:strCache>
            </c:strRef>
          </c:cat>
          <c:val>
            <c:numRef>
              <c:f>Sheet34!$B$2:$B$5</c:f>
              <c:numCache>
                <c:formatCode>0.0</c:formatCode>
                <c:ptCount val="4"/>
                <c:pt idx="0">
                  <c:v>36.6</c:v>
                </c:pt>
                <c:pt idx="1">
                  <c:v>49</c:v>
                </c:pt>
                <c:pt idx="2">
                  <c:v>54.7</c:v>
                </c:pt>
                <c:pt idx="3">
                  <c:v>75.400000000000006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7D-4B5B-B201-2ACD50F297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Sheet6!$B$5:$B$7</c:f>
              <c:strCache>
                <c:ptCount val="3"/>
                <c:pt idx="0">
                  <c:v>Da, potrebni su nam novi izbori</c:v>
                </c:pt>
                <c:pt idx="1">
                  <c:v>Ne, nema potrebe za novim izborima</c:v>
                </c:pt>
                <c:pt idx="2">
                  <c:v>Ne znam, ne mogu da procijenim</c:v>
                </c:pt>
              </c:strCache>
            </c:strRef>
          </c:cat>
          <c:val>
            <c:numRef>
              <c:f>Sheet6!$C$5:$C$7</c:f>
              <c:numCache>
                <c:formatCode>###0.0</c:formatCode>
                <c:ptCount val="3"/>
                <c:pt idx="0">
                  <c:v>33.174073521492211</c:v>
                </c:pt>
                <c:pt idx="1">
                  <c:v>33.095784207655285</c:v>
                </c:pt>
                <c:pt idx="2">
                  <c:v>33.730142270852497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A8-4B43-8C08-8D1613D46CE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Sheet27!$A$2:$A$4</c:f>
              <c:strCache>
                <c:ptCount val="3"/>
                <c:pt idx="0">
                  <c:v>TV</c:v>
                </c:pt>
                <c:pt idx="1">
                  <c:v>Portali</c:v>
                </c:pt>
                <c:pt idx="2">
                  <c:v>Društvene mreže</c:v>
                </c:pt>
              </c:strCache>
            </c:strRef>
          </c:cat>
          <c:val>
            <c:numRef>
              <c:f>Sheet27!$B$2:$B$4</c:f>
              <c:numCache>
                <c:formatCode>General</c:formatCode>
                <c:ptCount val="3"/>
                <c:pt idx="0">
                  <c:v>54.8</c:v>
                </c:pt>
                <c:pt idx="1">
                  <c:v>30</c:v>
                </c:pt>
                <c:pt idx="2">
                  <c:v>59.2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BB-43C4-BCFB-333B00089B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Sheet28!$B$1</c:f>
              <c:strCache>
                <c:ptCount val="1"/>
                <c:pt idx="0">
                  <c:v>Dnevno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Sheet28!$A$2:$A$5</c:f>
              <c:strCache>
                <c:ptCount val="4"/>
                <c:pt idx="0">
                  <c:v>TikTok</c:v>
                </c:pt>
                <c:pt idx="1">
                  <c:v>Youtube</c:v>
                </c:pt>
                <c:pt idx="2">
                  <c:v>Facebook</c:v>
                </c:pt>
                <c:pt idx="3">
                  <c:v>Instagram</c:v>
                </c:pt>
              </c:strCache>
            </c:strRef>
          </c:cat>
          <c:val>
            <c:numRef>
              <c:f>Sheet28!$B$2:$B$5</c:f>
              <c:numCache>
                <c:formatCode>0.0</c:formatCode>
                <c:ptCount val="4"/>
                <c:pt idx="0">
                  <c:v>21.8</c:v>
                </c:pt>
                <c:pt idx="1">
                  <c:v>35.299999999999997</c:v>
                </c:pt>
                <c:pt idx="2">
                  <c:v>46.3</c:v>
                </c:pt>
                <c:pt idx="3">
                  <c:v>46.7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ED-4294-A61D-62CC02105173}"/>
            </c:ext>
          </c:extLst>
        </c:ser>
        <c:ser>
          <c:idx val="1"/>
          <c:order val="1"/>
          <c:tx>
            <c:strRef>
              <c:f>Sheet28!$C$1</c:f>
              <c:strCache>
                <c:ptCount val="1"/>
                <c:pt idx="0">
                  <c:v>Nedeljno</c:v>
                </c:pt>
              </c:strCache>
            </c:strRef>
          </c:tx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Sheet28!$A$2:$A$5</c:f>
              <c:strCache>
                <c:ptCount val="4"/>
                <c:pt idx="0">
                  <c:v>TikTok</c:v>
                </c:pt>
                <c:pt idx="1">
                  <c:v>Youtube</c:v>
                </c:pt>
                <c:pt idx="2">
                  <c:v>Facebook</c:v>
                </c:pt>
                <c:pt idx="3">
                  <c:v>Instagram</c:v>
                </c:pt>
              </c:strCache>
            </c:strRef>
          </c:cat>
          <c:val>
            <c:numRef>
              <c:f>Sheet28!$C$2:$C$5</c:f>
              <c:numCache>
                <c:formatCode>0.0</c:formatCode>
                <c:ptCount val="4"/>
                <c:pt idx="0">
                  <c:v>13.1</c:v>
                </c:pt>
                <c:pt idx="1">
                  <c:v>25.4</c:v>
                </c:pt>
                <c:pt idx="2">
                  <c:v>19.8</c:v>
                </c:pt>
                <c:pt idx="3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ED-4294-A61D-62CC02105173}"/>
            </c:ext>
          </c:extLst>
        </c:ser>
        <c:ser>
          <c:idx val="2"/>
          <c:order val="2"/>
          <c:tx>
            <c:strRef>
              <c:f>Sheet28!$D$1</c:f>
              <c:strCache>
                <c:ptCount val="1"/>
                <c:pt idx="0">
                  <c:v>Ređe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Sheet28!$A$2:$A$5</c:f>
              <c:strCache>
                <c:ptCount val="4"/>
                <c:pt idx="0">
                  <c:v>TikTok</c:v>
                </c:pt>
                <c:pt idx="1">
                  <c:v>Youtube</c:v>
                </c:pt>
                <c:pt idx="2">
                  <c:v>Facebook</c:v>
                </c:pt>
                <c:pt idx="3">
                  <c:v>Instagram</c:v>
                </c:pt>
              </c:strCache>
            </c:strRef>
          </c:cat>
          <c:val>
            <c:numRef>
              <c:f>Sheet28!$D$2:$D$5</c:f>
              <c:numCache>
                <c:formatCode>0.0</c:formatCode>
                <c:ptCount val="4"/>
                <c:pt idx="0">
                  <c:v>10.899999999999999</c:v>
                </c:pt>
                <c:pt idx="1">
                  <c:v>12.1</c:v>
                </c:pt>
                <c:pt idx="2">
                  <c:v>6.6</c:v>
                </c:pt>
                <c:pt idx="3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ED-4294-A61D-62CC02105173}"/>
            </c:ext>
          </c:extLst>
        </c:ser>
        <c:ser>
          <c:idx val="3"/>
          <c:order val="3"/>
          <c:tx>
            <c:strRef>
              <c:f>Sheet28!$E$1</c:f>
              <c:strCache>
                <c:ptCount val="1"/>
                <c:pt idx="0">
                  <c:v>Nikada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Sheet28!$A$2:$A$5</c:f>
              <c:strCache>
                <c:ptCount val="4"/>
                <c:pt idx="0">
                  <c:v>TikTok</c:v>
                </c:pt>
                <c:pt idx="1">
                  <c:v>Youtube</c:v>
                </c:pt>
                <c:pt idx="2">
                  <c:v>Facebook</c:v>
                </c:pt>
                <c:pt idx="3">
                  <c:v>Instagram</c:v>
                </c:pt>
              </c:strCache>
            </c:strRef>
          </c:cat>
          <c:val>
            <c:numRef>
              <c:f>Sheet28!$E$2:$E$5</c:f>
              <c:numCache>
                <c:formatCode>0.0</c:formatCode>
                <c:ptCount val="4"/>
                <c:pt idx="0">
                  <c:v>54.2</c:v>
                </c:pt>
                <c:pt idx="1">
                  <c:v>27.2</c:v>
                </c:pt>
                <c:pt idx="2">
                  <c:v>27.3</c:v>
                </c:pt>
                <c:pt idx="3">
                  <c:v>36.299999999999997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ED-4294-A61D-62CC021051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Sheet29!$B$1</c:f>
              <c:strCache>
                <c:ptCount val="1"/>
                <c:pt idx="0">
                  <c:v>Veliko povjerenje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Sheet29!$A$2:$A$5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Sheet29!$B$2:$B$5</c:f>
              <c:numCache>
                <c:formatCode>General</c:formatCode>
                <c:ptCount val="4"/>
                <c:pt idx="0">
                  <c:v>2.1</c:v>
                </c:pt>
                <c:pt idx="1">
                  <c:v>5.5</c:v>
                </c:pt>
                <c:pt idx="2">
                  <c:v>7.5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84-4B5D-B0AD-8F869D5EDFDF}"/>
            </c:ext>
          </c:extLst>
        </c:ser>
        <c:ser>
          <c:idx val="1"/>
          <c:order val="1"/>
          <c:tx>
            <c:strRef>
              <c:f>Sheet29!$C$1</c:f>
              <c:strCache>
                <c:ptCount val="1"/>
                <c:pt idx="0">
                  <c:v>Osrednje povjerenje</c:v>
                </c:pt>
              </c:strCache>
            </c:strRef>
          </c:tx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Sheet29!$A$2:$A$5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Sheet29!$C$2:$C$5</c:f>
              <c:numCache>
                <c:formatCode>General</c:formatCode>
                <c:ptCount val="4"/>
                <c:pt idx="0">
                  <c:v>28.4</c:v>
                </c:pt>
                <c:pt idx="1">
                  <c:v>36.5</c:v>
                </c:pt>
                <c:pt idx="2">
                  <c:v>32.200000000000003</c:v>
                </c:pt>
                <c:pt idx="3">
                  <c:v>44.8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84-4B5D-B0AD-8F869D5EDFDF}"/>
            </c:ext>
          </c:extLst>
        </c:ser>
        <c:ser>
          <c:idx val="2"/>
          <c:order val="2"/>
          <c:tx>
            <c:strRef>
              <c:f>Sheet29!$D$1</c:f>
              <c:strCache>
                <c:ptCount val="1"/>
                <c:pt idx="0">
                  <c:v>Malo povjerenje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Sheet29!$A$2:$A$5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Sheet29!$D$2:$D$5</c:f>
              <c:numCache>
                <c:formatCode>General</c:formatCode>
                <c:ptCount val="4"/>
                <c:pt idx="0">
                  <c:v>31.5</c:v>
                </c:pt>
                <c:pt idx="1">
                  <c:v>27.6</c:v>
                </c:pt>
                <c:pt idx="2">
                  <c:v>24.4</c:v>
                </c:pt>
                <c:pt idx="3">
                  <c:v>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84-4B5D-B0AD-8F869D5EDFDF}"/>
            </c:ext>
          </c:extLst>
        </c:ser>
        <c:ser>
          <c:idx val="3"/>
          <c:order val="3"/>
          <c:tx>
            <c:strRef>
              <c:f>Sheet29!$E$1</c:f>
              <c:strCache>
                <c:ptCount val="1"/>
                <c:pt idx="0">
                  <c:v>Nimalo povjerenja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Sheet29!$A$2:$A$5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Sheet29!$E$2:$E$5</c:f>
              <c:numCache>
                <c:formatCode>General</c:formatCode>
                <c:ptCount val="4"/>
                <c:pt idx="0">
                  <c:v>15.4</c:v>
                </c:pt>
                <c:pt idx="1">
                  <c:v>8.6999999999999993</c:v>
                </c:pt>
                <c:pt idx="2">
                  <c:v>6.6</c:v>
                </c:pt>
                <c:pt idx="3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84-4B5D-B0AD-8F869D5EDFDF}"/>
            </c:ext>
          </c:extLst>
        </c:ser>
        <c:ser>
          <c:idx val="4"/>
          <c:order val="4"/>
          <c:tx>
            <c:strRef>
              <c:f>Sheet29!$F$1</c:f>
              <c:strCache>
                <c:ptCount val="1"/>
                <c:pt idx="0">
                  <c:v>Ne pratim te medije</c:v>
                </c:pt>
              </c:strCache>
            </c:strRef>
          </c:tx>
          <c:spPr>
            <a:solidFill>
              <a:srgbClr val="5B9BD5">
                <a:lumMod val="5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Sheet29!$A$2:$A$5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Sheet29!$F$2:$F$5</c:f>
              <c:numCache>
                <c:formatCode>General</c:formatCode>
                <c:ptCount val="4"/>
                <c:pt idx="0">
                  <c:v>22.6</c:v>
                </c:pt>
                <c:pt idx="1">
                  <c:v>21.7</c:v>
                </c:pt>
                <c:pt idx="2">
                  <c:v>29.4</c:v>
                </c:pt>
                <c:pt idx="3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84-4B5D-B0AD-8F869D5EDFD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Sheet29!$H$1</c:f>
              <c:strCache>
                <c:ptCount val="1"/>
                <c:pt idx="0">
                  <c:v>Poverenje</c:v>
                </c:pt>
              </c:strCache>
            </c:strRef>
          </c:tx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Sheet29!$G$2:$G$5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Sheet29!$H$2:$H$5</c:f>
              <c:numCache>
                <c:formatCode>General</c:formatCode>
                <c:ptCount val="4"/>
                <c:pt idx="0">
                  <c:v>30.5</c:v>
                </c:pt>
                <c:pt idx="1">
                  <c:v>42</c:v>
                </c:pt>
                <c:pt idx="2">
                  <c:v>39.700000000000003</c:v>
                </c:pt>
                <c:pt idx="3">
                  <c:v>55.099999999999994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9-44FA-A385-3FF9C9E36F4B}"/>
            </c:ext>
          </c:extLst>
        </c:ser>
        <c:ser>
          <c:idx val="1"/>
          <c:order val="1"/>
          <c:tx>
            <c:strRef>
              <c:f>Sheet29!$I$1</c:f>
              <c:strCache>
                <c:ptCount val="1"/>
                <c:pt idx="0">
                  <c:v>Nepoverenj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Sheet29!$G$2:$G$5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Sheet29!$I$2:$I$5</c:f>
              <c:numCache>
                <c:formatCode>General</c:formatCode>
                <c:ptCount val="4"/>
                <c:pt idx="0">
                  <c:v>46.9</c:v>
                </c:pt>
                <c:pt idx="1">
                  <c:v>36.299999999999997</c:v>
                </c:pt>
                <c:pt idx="2">
                  <c:v>31</c:v>
                </c:pt>
                <c:pt idx="3">
                  <c:v>37.199999999999996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C9-44FA-A385-3FF9C9E36F4B}"/>
            </c:ext>
          </c:extLst>
        </c:ser>
        <c:ser>
          <c:idx val="2"/>
          <c:order val="2"/>
          <c:tx>
            <c:strRef>
              <c:f>Sheet29!$J$1</c:f>
              <c:strCache>
                <c:ptCount val="1"/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Sheet29!$G$2:$G$5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Sheet29!$J$2:$J$5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24C9-44FA-A385-3FF9C9E36F4B}"/>
            </c:ext>
          </c:extLst>
        </c:ser>
        <c:ser>
          <c:idx val="3"/>
          <c:order val="3"/>
          <c:tx>
            <c:strRef>
              <c:f>Sheet29!$K$1</c:f>
              <c:strCache>
                <c:ptCount val="1"/>
                <c:pt idx="0">
                  <c:v>Index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Sheet29!$G$2:$G$5</c:f>
              <c:strCache>
                <c:ptCount val="4"/>
                <c:pt idx="0">
                  <c:v>Društvene mreže</c:v>
                </c:pt>
                <c:pt idx="1">
                  <c:v>Portali</c:v>
                </c:pt>
                <c:pt idx="2">
                  <c:v>Radio</c:v>
                </c:pt>
                <c:pt idx="3">
                  <c:v>TV</c:v>
                </c:pt>
              </c:strCache>
            </c:strRef>
          </c:cat>
          <c:val>
            <c:numRef>
              <c:f>Sheet29!$K$2:$K$5</c:f>
              <c:numCache>
                <c:formatCode>General</c:formatCode>
                <c:ptCount val="4"/>
                <c:pt idx="0">
                  <c:v>-16.399999999999999</c:v>
                </c:pt>
                <c:pt idx="1">
                  <c:v>5.7000000000000028</c:v>
                </c:pt>
                <c:pt idx="2">
                  <c:v>8.7000000000000028</c:v>
                </c:pt>
                <c:pt idx="3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C9-44FA-A385-3FF9C9E36F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67C-479F-8753-2A998DDD3784}"/>
              </c:ext>
            </c:extLst>
          </c:dPt>
          <c:dPt>
            <c:idx val="10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67C-479F-8753-2A998DDD3784}"/>
              </c:ext>
            </c:extLst>
          </c:dPt>
          <c:dPt>
            <c:idx val="11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67C-479F-8753-2A998DDD3784}"/>
              </c:ext>
            </c:extLst>
          </c:dPt>
          <c:dPt>
            <c:idx val="13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67C-479F-8753-2A998DDD3784}"/>
              </c:ext>
            </c:extLst>
          </c:dPt>
          <c:dPt>
            <c:idx val="14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67C-479F-8753-2A998DDD3784}"/>
              </c:ext>
            </c:extLst>
          </c:dPt>
          <c:dPt>
            <c:idx val="18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67C-479F-8753-2A998DDD3784}"/>
              </c:ext>
            </c:extLst>
          </c:dPt>
          <c:dPt>
            <c:idx val="19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67C-479F-8753-2A998DDD3784}"/>
              </c:ext>
            </c:extLst>
          </c:dPt>
          <c:dPt>
            <c:idx val="20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67C-479F-8753-2A998DDD3784}"/>
              </c:ext>
            </c:extLst>
          </c:dPt>
          <c:dPt>
            <c:idx val="21"/>
            <c:invertIfNegative val="0"/>
            <c:bubble3D val="0"/>
            <c:spPr>
              <a:solidFill>
                <a:sysClr val="windowText" lastClr="0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67C-479F-8753-2A998DDD37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Sheet37!$A$2:$A$23</c:f>
              <c:strCache>
                <c:ptCount val="22"/>
                <c:pt idx="0">
                  <c:v>Index stambene nesigurnosti</c:v>
                </c:pt>
                <c:pt idx="1">
                  <c:v>Index emigracije</c:v>
                </c:pt>
                <c:pt idx="2">
                  <c:v>Index potencijalne migracije</c:v>
                </c:pt>
                <c:pt idx="3">
                  <c:v>Index socijalne ugroženosti</c:v>
                </c:pt>
                <c:pt idx="4">
                  <c:v>Indeks turističkog razvoja</c:v>
                </c:pt>
                <c:pt idx="5">
                  <c:v>Index efektivne migracije</c:v>
                </c:pt>
                <c:pt idx="6">
                  <c:v>Etničko distanciranje</c:v>
                </c:pt>
                <c:pt idx="7">
                  <c:v>Index ekološke svesti</c:v>
                </c:pt>
                <c:pt idx="8">
                  <c:v>Index socijalnog poverenja</c:v>
                </c:pt>
                <c:pt idx="9">
                  <c:v>Index zdravstvene ugroženosti</c:v>
                </c:pt>
                <c:pt idx="10">
                  <c:v>Index socijalne anomije</c:v>
                </c:pt>
                <c:pt idx="11">
                  <c:v>Distanca prema Romima</c:v>
                </c:pt>
                <c:pt idx="12">
                  <c:v>Političko interesovanje</c:v>
                </c:pt>
                <c:pt idx="13">
                  <c:v>Index autoritarnosti</c:v>
                </c:pt>
                <c:pt idx="14">
                  <c:v>Index nacionalizma</c:v>
                </c:pt>
                <c:pt idx="15">
                  <c:v>Indeks ekonomskog blagostanja</c:v>
                </c:pt>
                <c:pt idx="16">
                  <c:v>Index homofobije</c:v>
                </c:pt>
                <c:pt idx="17">
                  <c:v>Index Zapadne orijentacije </c:v>
                </c:pt>
                <c:pt idx="18">
                  <c:v>Index pravne države</c:v>
                </c:pt>
                <c:pt idx="19">
                  <c:v>Index protesne participacije</c:v>
                </c:pt>
                <c:pt idx="20">
                  <c:v>Index religioznosti</c:v>
                </c:pt>
                <c:pt idx="21">
                  <c:v>Index patriotizma</c:v>
                </c:pt>
              </c:strCache>
            </c:strRef>
          </c:cat>
          <c:val>
            <c:numRef>
              <c:f>Sheet37!$B$2:$B$23</c:f>
              <c:numCache>
                <c:formatCode>0.0</c:formatCode>
                <c:ptCount val="22"/>
                <c:pt idx="0">
                  <c:v>6.4</c:v>
                </c:pt>
                <c:pt idx="1">
                  <c:v>10.9</c:v>
                </c:pt>
                <c:pt idx="2">
                  <c:v>15.6</c:v>
                </c:pt>
                <c:pt idx="3">
                  <c:v>17.399999999999999</c:v>
                </c:pt>
                <c:pt idx="4">
                  <c:v>17.8</c:v>
                </c:pt>
                <c:pt idx="5">
                  <c:v>22.7</c:v>
                </c:pt>
                <c:pt idx="6">
                  <c:v>23.1</c:v>
                </c:pt>
                <c:pt idx="7">
                  <c:v>23.7</c:v>
                </c:pt>
                <c:pt idx="8">
                  <c:v>26.5</c:v>
                </c:pt>
                <c:pt idx="9">
                  <c:v>28.1</c:v>
                </c:pt>
                <c:pt idx="10">
                  <c:v>29.3</c:v>
                </c:pt>
                <c:pt idx="11">
                  <c:v>32.5</c:v>
                </c:pt>
                <c:pt idx="12">
                  <c:v>32.700000000000003</c:v>
                </c:pt>
                <c:pt idx="13">
                  <c:v>33.1</c:v>
                </c:pt>
                <c:pt idx="14">
                  <c:v>33.4</c:v>
                </c:pt>
                <c:pt idx="15">
                  <c:v>37.4</c:v>
                </c:pt>
                <c:pt idx="16">
                  <c:v>56.1</c:v>
                </c:pt>
                <c:pt idx="17">
                  <c:v>58.9</c:v>
                </c:pt>
                <c:pt idx="18">
                  <c:v>59</c:v>
                </c:pt>
                <c:pt idx="19">
                  <c:v>59.7</c:v>
                </c:pt>
                <c:pt idx="20">
                  <c:v>72.099999999999994</c:v>
                </c:pt>
                <c:pt idx="21">
                  <c:v>79.7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67C-479F-8753-2A998DDD378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Sheet7!$A$2:$A$8</c:f>
              <c:strCache>
                <c:ptCount val="7"/>
                <c:pt idx="0">
                  <c:v>DCG</c:v>
                </c:pt>
                <c:pt idx="1">
                  <c:v>PES</c:v>
                </c:pt>
                <c:pt idx="2">
                  <c:v>ZZBCG</c:v>
                </c:pt>
                <c:pt idx="3">
                  <c:v>BS</c:v>
                </c:pt>
                <c:pt idx="4">
                  <c:v>URA</c:v>
                </c:pt>
                <c:pt idx="5">
                  <c:v>ES</c:v>
                </c:pt>
                <c:pt idx="6">
                  <c:v>DPS</c:v>
                </c:pt>
              </c:strCache>
            </c:strRef>
          </c:cat>
          <c:val>
            <c:numRef>
              <c:f>Sheet7!$B$2:$B$8</c:f>
              <c:numCache>
                <c:formatCode>###0.0%</c:formatCode>
                <c:ptCount val="7"/>
                <c:pt idx="0">
                  <c:v>0.05</c:v>
                </c:pt>
                <c:pt idx="1">
                  <c:v>0.12244897959183673</c:v>
                </c:pt>
                <c:pt idx="2">
                  <c:v>0.17307692307692307</c:v>
                </c:pt>
                <c:pt idx="3">
                  <c:v>0.42105263157894735</c:v>
                </c:pt>
                <c:pt idx="4">
                  <c:v>0.54545454545454541</c:v>
                </c:pt>
                <c:pt idx="5">
                  <c:v>0.7857142857142857</c:v>
                </c:pt>
                <c:pt idx="6">
                  <c:v>0.86470588235294121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8F-4E0D-9FA4-1352095966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%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Sheet31!$B$6:$B$9</c:f>
              <c:strCache>
                <c:ptCount val="4"/>
                <c:pt idx="0">
                  <c:v>Veoma zainteresovan</c:v>
                </c:pt>
                <c:pt idx="1">
                  <c:v>Prilično zainteresovan</c:v>
                </c:pt>
                <c:pt idx="2">
                  <c:v>Nisam baš zainteresovan</c:v>
                </c:pt>
                <c:pt idx="3">
                  <c:v>Uopšte me politika ne zanima</c:v>
                </c:pt>
              </c:strCache>
            </c:strRef>
          </c:cat>
          <c:val>
            <c:numRef>
              <c:f>Sheet31!$C$6:$C$9</c:f>
              <c:numCache>
                <c:formatCode>###0.0</c:formatCode>
                <c:ptCount val="4"/>
                <c:pt idx="0">
                  <c:v>3.6000851659700261</c:v>
                </c:pt>
                <c:pt idx="1">
                  <c:v>29.056260556383158</c:v>
                </c:pt>
                <c:pt idx="2">
                  <c:v>41.832652720311671</c:v>
                </c:pt>
                <c:pt idx="3">
                  <c:v>25.51100155733516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CC-4347-AE7A-1D1DAEC08AF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Sheet31!$F$9</c:f>
              <c:strCache>
                <c:ptCount val="1"/>
                <c:pt idx="0">
                  <c:v>Zainteresovani</c:v>
                </c:pt>
              </c:strCache>
            </c:strRef>
          </c:tx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Sheet31!$G$8:$N$8</c:f>
              <c:strCache>
                <c:ptCount val="8"/>
                <c:pt idx="0">
                  <c:v>PES</c:v>
                </c:pt>
                <c:pt idx="1">
                  <c:v>DPS</c:v>
                </c:pt>
                <c:pt idx="2">
                  <c:v>ZZBCG</c:v>
                </c:pt>
                <c:pt idx="3">
                  <c:v>DCG</c:v>
                </c:pt>
                <c:pt idx="4">
                  <c:v>ES</c:v>
                </c:pt>
                <c:pt idx="5">
                  <c:v>URA</c:v>
                </c:pt>
                <c:pt idx="6">
                  <c:v>BS</c:v>
                </c:pt>
                <c:pt idx="7">
                  <c:v>Apstinenti</c:v>
                </c:pt>
              </c:strCache>
            </c:strRef>
          </c:cat>
          <c:val>
            <c:numRef>
              <c:f>Sheet31!$G$9:$N$9</c:f>
              <c:numCache>
                <c:formatCode>###0.0%</c:formatCode>
                <c:ptCount val="8"/>
                <c:pt idx="0">
                  <c:v>0.26101187692883199</c:v>
                </c:pt>
                <c:pt idx="1">
                  <c:v>0.5859908351257832</c:v>
                </c:pt>
                <c:pt idx="2">
                  <c:v>0.45908538296081552</c:v>
                </c:pt>
                <c:pt idx="3">
                  <c:v>0.11007200972598896</c:v>
                </c:pt>
                <c:pt idx="4">
                  <c:v>0.12952398765547554</c:v>
                </c:pt>
                <c:pt idx="5">
                  <c:v>5.4708687926681002E-2</c:v>
                </c:pt>
                <c:pt idx="6">
                  <c:v>8.173571495370803E-2</c:v>
                </c:pt>
                <c:pt idx="7">
                  <c:v>6.1629103151594505E-2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05-47CE-9DC2-B9278EAD5BC6}"/>
            </c:ext>
          </c:extLst>
        </c:ser>
        <c:ser>
          <c:idx val="1"/>
          <c:order val="1"/>
          <c:tx>
            <c:strRef>
              <c:f>Sheet31!$F$10</c:f>
              <c:strCache>
                <c:ptCount val="1"/>
                <c:pt idx="0">
                  <c:v>Nisu zainteresovani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53074422111601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05-47CE-9DC2-B9278EAD5B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Sheet31!$G$8:$N$8</c:f>
              <c:strCache>
                <c:ptCount val="8"/>
                <c:pt idx="0">
                  <c:v>PES</c:v>
                </c:pt>
                <c:pt idx="1">
                  <c:v>DPS</c:v>
                </c:pt>
                <c:pt idx="2">
                  <c:v>ZZBCG</c:v>
                </c:pt>
                <c:pt idx="3">
                  <c:v>DCG</c:v>
                </c:pt>
                <c:pt idx="4">
                  <c:v>ES</c:v>
                </c:pt>
                <c:pt idx="5">
                  <c:v>URA</c:v>
                </c:pt>
                <c:pt idx="6">
                  <c:v>BS</c:v>
                </c:pt>
                <c:pt idx="7">
                  <c:v>Apstinenti</c:v>
                </c:pt>
              </c:strCache>
            </c:strRef>
          </c:cat>
          <c:val>
            <c:numRef>
              <c:f>Sheet31!$G$10:$N$10</c:f>
              <c:numCache>
                <c:formatCode>###0.0%</c:formatCode>
                <c:ptCount val="8"/>
                <c:pt idx="0">
                  <c:v>0.24944429793165807</c:v>
                </c:pt>
                <c:pt idx="1">
                  <c:v>0.25437968579286441</c:v>
                </c:pt>
                <c:pt idx="2">
                  <c:v>0.19217872885506537</c:v>
                </c:pt>
                <c:pt idx="3">
                  <c:v>4.1366838714538674E-2</c:v>
                </c:pt>
                <c:pt idx="4">
                  <c:v>3.1646761858117017E-2</c:v>
                </c:pt>
                <c:pt idx="5">
                  <c:v>6.1202576950608448E-2</c:v>
                </c:pt>
                <c:pt idx="6">
                  <c:v>7.4708962815054819E-2</c:v>
                </c:pt>
                <c:pt idx="7">
                  <c:v>0.88784236898617341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05-47CE-9DC2-B9278EAD5BC6}"/>
            </c:ext>
          </c:extLst>
        </c:ser>
        <c:ser>
          <c:idx val="2"/>
          <c:order val="2"/>
          <c:tx>
            <c:strRef>
              <c:f>Sheet31!$F$11</c:f>
              <c:strCache>
                <c:ptCount val="1"/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Sheet31!$G$8:$N$8</c:f>
              <c:strCache>
                <c:ptCount val="8"/>
                <c:pt idx="0">
                  <c:v>PES</c:v>
                </c:pt>
                <c:pt idx="1">
                  <c:v>DPS</c:v>
                </c:pt>
                <c:pt idx="2">
                  <c:v>ZZBCG</c:v>
                </c:pt>
                <c:pt idx="3">
                  <c:v>DCG</c:v>
                </c:pt>
                <c:pt idx="4">
                  <c:v>ES</c:v>
                </c:pt>
                <c:pt idx="5">
                  <c:v>URA</c:v>
                </c:pt>
                <c:pt idx="6">
                  <c:v>BS</c:v>
                </c:pt>
                <c:pt idx="7">
                  <c:v>Apstinenti</c:v>
                </c:pt>
              </c:strCache>
            </c:strRef>
          </c:cat>
          <c:val>
            <c:numRef>
              <c:f>Sheet31!$G$11:$N$11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2-3E05-47CE-9DC2-B9278EAD5BC6}"/>
            </c:ext>
          </c:extLst>
        </c:ser>
        <c:ser>
          <c:idx val="3"/>
          <c:order val="3"/>
          <c:tx>
            <c:strRef>
              <c:f>Sheet31!$F$12</c:f>
              <c:strCache>
                <c:ptCount val="1"/>
                <c:pt idx="0">
                  <c:v>INDEX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Sheet31!$G$8:$N$8</c:f>
              <c:strCache>
                <c:ptCount val="8"/>
                <c:pt idx="0">
                  <c:v>PES</c:v>
                </c:pt>
                <c:pt idx="1">
                  <c:v>DPS</c:v>
                </c:pt>
                <c:pt idx="2">
                  <c:v>ZZBCG</c:v>
                </c:pt>
                <c:pt idx="3">
                  <c:v>DCG</c:v>
                </c:pt>
                <c:pt idx="4">
                  <c:v>ES</c:v>
                </c:pt>
                <c:pt idx="5">
                  <c:v>URA</c:v>
                </c:pt>
                <c:pt idx="6">
                  <c:v>BS</c:v>
                </c:pt>
                <c:pt idx="7">
                  <c:v>Apstinenti</c:v>
                </c:pt>
              </c:strCache>
            </c:strRef>
          </c:cat>
          <c:val>
            <c:numRef>
              <c:f>Sheet31!$G$12:$N$12</c:f>
              <c:numCache>
                <c:formatCode>0.0%</c:formatCode>
                <c:ptCount val="8"/>
                <c:pt idx="0">
                  <c:v>1.1567578997173922E-2</c:v>
                </c:pt>
                <c:pt idx="1">
                  <c:v>0.3316111493329188</c:v>
                </c:pt>
                <c:pt idx="2">
                  <c:v>0.26690665410575015</c:v>
                </c:pt>
                <c:pt idx="3">
                  <c:v>6.8705171011450294E-2</c:v>
                </c:pt>
                <c:pt idx="4">
                  <c:v>9.7877225797358525E-2</c:v>
                </c:pt>
                <c:pt idx="5">
                  <c:v>-6.493889023927446E-3</c:v>
                </c:pt>
                <c:pt idx="6">
                  <c:v>7.0267521386532111E-3</c:v>
                </c:pt>
                <c:pt idx="7">
                  <c:v>-0.82621326583457888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05-47CE-9DC2-B9278EAD5B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698496"/>
        <c:axId val="663702656"/>
      </c:barChart>
      <c:catAx>
        <c:axId val="66369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702656"/>
        <c:crosses val="autoZero"/>
        <c:auto val="1"/>
        <c:lblAlgn val="ctr"/>
        <c:lblOffset val="100"/>
        <c:noMultiLvlLbl val="0"/>
      </c:catAx>
      <c:valAx>
        <c:axId val="663702656"/>
        <c:scaling>
          <c:orientation val="minMax"/>
        </c:scaling>
        <c:delete val="1"/>
        <c:axPos val="l"/>
        <c:numFmt formatCode="###0.0%" sourceLinked="1"/>
        <c:majorTickMark val="none"/>
        <c:minorTickMark val="none"/>
        <c:tickLblPos val="nextTo"/>
        <c:crossAx val="66369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Sheet11!$A$2:$A$4</c:f>
              <c:strCache>
                <c:ptCount val="3"/>
                <c:pt idx="0">
                  <c:v>Podržavam</c:v>
                </c:pt>
                <c:pt idx="1">
                  <c:v>Ne podržavam</c:v>
                </c:pt>
                <c:pt idx="2">
                  <c:v>Nemam stav</c:v>
                </c:pt>
              </c:strCache>
            </c:strRef>
          </c:cat>
          <c:val>
            <c:numRef>
              <c:f>Sheet11!$B$2:$B$4</c:f>
              <c:numCache>
                <c:formatCode>###0.0</c:formatCode>
                <c:ptCount val="3"/>
                <c:pt idx="0">
                  <c:v>74.152866949504286</c:v>
                </c:pt>
                <c:pt idx="1">
                  <c:v>15.2995173399545</c:v>
                </c:pt>
                <c:pt idx="2">
                  <c:v>10.54761571054121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2-405C-B23B-2F27007AB27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63703072"/>
        <c:axId val="663698912"/>
      </c:barChart>
      <c:catAx>
        <c:axId val="663703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698912"/>
        <c:crosses val="autoZero"/>
        <c:auto val="1"/>
        <c:lblAlgn val="ctr"/>
        <c:lblOffset val="100"/>
        <c:noMultiLvlLbl val="0"/>
      </c:catAx>
      <c:valAx>
        <c:axId val="663698912"/>
        <c:scaling>
          <c:orientation val="minMax"/>
        </c:scaling>
        <c:delete val="1"/>
        <c:axPos val="b"/>
        <c:numFmt formatCode="###0.0" sourceLinked="1"/>
        <c:majorTickMark val="none"/>
        <c:minorTickMark val="none"/>
        <c:tickLblPos val="nextTo"/>
        <c:crossAx val="66370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7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8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1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5.xml"/><Relationship Id="rId5" Type="http://schemas.openxmlformats.org/officeDocument/2006/relationships/chart" Target="../charts/chart34.xml"/><Relationship Id="rId4" Type="http://schemas.openxmlformats.org/officeDocument/2006/relationships/chart" Target="../charts/char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0.xml"/><Relationship Id="rId4" Type="http://schemas.openxmlformats.org/officeDocument/2006/relationships/chart" Target="../charts/chart3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4.xml"/><Relationship Id="rId4" Type="http://schemas.openxmlformats.org/officeDocument/2006/relationships/chart" Target="../charts/chart4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662" y="1349827"/>
            <a:ext cx="5704115" cy="553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76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Političko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interesovanje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80496"/>
              </p:ext>
            </p:extLst>
          </p:nvPr>
        </p:nvGraphicFramePr>
        <p:xfrm>
          <a:off x="587828" y="1317173"/>
          <a:ext cx="11212286" cy="1913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592536"/>
              </p:ext>
            </p:extLst>
          </p:nvPr>
        </p:nvGraphicFramePr>
        <p:xfrm>
          <a:off x="587828" y="3230881"/>
          <a:ext cx="11212286" cy="3627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318158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EU I MEĐUNARODNA POLITIKA</a:t>
            </a:r>
          </a:p>
        </p:txBody>
      </p:sp>
    </p:spTree>
    <p:extLst>
      <p:ext uri="{BB962C8B-B14F-4D97-AF65-F5344CB8AC3E}">
        <p14:creationId xmlns:p14="http://schemas.microsoft.com/office/powerpoint/2010/main" val="425620500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EU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podrška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6757152"/>
              </p:ext>
            </p:extLst>
          </p:nvPr>
        </p:nvGraphicFramePr>
        <p:xfrm>
          <a:off x="521207" y="123879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099471"/>
              </p:ext>
            </p:extLst>
          </p:nvPr>
        </p:nvGraphicFramePr>
        <p:xfrm>
          <a:off x="521207" y="379911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396773"/>
              </p:ext>
            </p:extLst>
          </p:nvPr>
        </p:nvGraphicFramePr>
        <p:xfrm>
          <a:off x="5355771" y="2610394"/>
          <a:ext cx="6583680" cy="3074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3849278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NATO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Podrška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886511"/>
              </p:ext>
            </p:extLst>
          </p:nvPr>
        </p:nvGraphicFramePr>
        <p:xfrm>
          <a:off x="2826326" y="1264920"/>
          <a:ext cx="5890954" cy="1669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364505"/>
              </p:ext>
            </p:extLst>
          </p:nvPr>
        </p:nvGraphicFramePr>
        <p:xfrm>
          <a:off x="521207" y="2934789"/>
          <a:ext cx="11357284" cy="368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355119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Spoljno-politička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orjentacija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912666"/>
              </p:ext>
            </p:extLst>
          </p:nvPr>
        </p:nvGraphicFramePr>
        <p:xfrm>
          <a:off x="287383" y="3448594"/>
          <a:ext cx="11495314" cy="304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941549"/>
              </p:ext>
            </p:extLst>
          </p:nvPr>
        </p:nvGraphicFramePr>
        <p:xfrm>
          <a:off x="2450374" y="1269547"/>
          <a:ext cx="6702334" cy="227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6096560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REZULTATI RADA VLADE I POV</a:t>
            </a:r>
            <a:r>
              <a:rPr lang="sr-Latn-ME" sz="8800" dirty="0"/>
              <a:t>J</a:t>
            </a:r>
            <a:r>
              <a:rPr lang="en-US" sz="8800" dirty="0"/>
              <a:t>ERENJE U INSTITUCIJE</a:t>
            </a:r>
          </a:p>
        </p:txBody>
      </p:sp>
    </p:spTree>
    <p:extLst>
      <p:ext uri="{BB962C8B-B14F-4D97-AF65-F5344CB8AC3E}">
        <p14:creationId xmlns:p14="http://schemas.microsoft.com/office/powerpoint/2010/main" val="228812382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SM</a:t>
            </a:r>
            <a:r>
              <a:rPr lang="sr-Latn-ME" dirty="0">
                <a:latin typeface="Segoe UI Light" panose="020B0502040204020203" pitchFamily="34" charset="0"/>
                <a:cs typeface="Segoe UI Light" panose="020B0502040204020203" pitchFamily="34" charset="0"/>
              </a:rPr>
              <a:t>J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213360" y="1447801"/>
          <a:ext cx="4053840" cy="4804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347754" y="1668235"/>
          <a:ext cx="7247709" cy="4671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8772829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Zadovoljstvo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radom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Vlade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521208" y="1157875"/>
          <a:ext cx="11400826" cy="5399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4862150" y="1157874"/>
            <a:ext cx="1524000" cy="53122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INDEX=-8.2</a:t>
            </a:r>
          </a:p>
        </p:txBody>
      </p:sp>
      <p:sp>
        <p:nvSpPr>
          <p:cNvPr id="3" name="Rectangle 2"/>
          <p:cNvSpPr/>
          <p:nvPr/>
        </p:nvSpPr>
        <p:spPr>
          <a:xfrm>
            <a:off x="809896" y="2664640"/>
            <a:ext cx="2090057" cy="1193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Zadovoljnih</a:t>
            </a:r>
            <a:r>
              <a:rPr lang="en-US" dirty="0"/>
              <a:t>=33.9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98172" y="3927454"/>
            <a:ext cx="43542" cy="726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042160" y="1547857"/>
            <a:ext cx="1476103" cy="9865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424450" y="1157874"/>
            <a:ext cx="2090057" cy="1193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Nezdovoljnih</a:t>
            </a:r>
            <a:r>
              <a:rPr lang="en-US" dirty="0"/>
              <a:t>=42.1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251372" y="2420688"/>
            <a:ext cx="82731" cy="2439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386150" y="1547857"/>
            <a:ext cx="925089" cy="4932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313608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Zadovoljstvo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radom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vlade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partije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269966" y="1314995"/>
          <a:ext cx="11678193" cy="5338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51870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Rezultati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u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poslednjih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godinu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dana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6514612"/>
              </p:ext>
            </p:extLst>
          </p:nvPr>
        </p:nvGraphicFramePr>
        <p:xfrm>
          <a:off x="435429" y="1306286"/>
          <a:ext cx="11425645" cy="5425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530659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SPEKTRUM JAVNO MNJENJE </a:t>
            </a:r>
            <a:endParaRPr lang="en-US" sz="8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725783" y="6078856"/>
            <a:ext cx="5974080" cy="53965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err="1">
                <a:solidFill>
                  <a:schemeClr val="bg1"/>
                </a:solidFill>
                <a:latin typeface="+mj-lt"/>
              </a:rPr>
              <a:t>Decembar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56746201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Pov</a:t>
            </a:r>
            <a:r>
              <a:rPr lang="sr-Latn-ME" dirty="0">
                <a:latin typeface="Segoe UI Light" panose="020B0502040204020203" pitchFamily="34" charset="0"/>
                <a:cs typeface="Segoe UI Light" panose="020B0502040204020203" pitchFamily="34" charset="0"/>
              </a:rPr>
              <a:t>j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erenje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u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institucije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363724"/>
              </p:ext>
            </p:extLst>
          </p:nvPr>
        </p:nvGraphicFramePr>
        <p:xfrm>
          <a:off x="339634" y="1245327"/>
          <a:ext cx="11564983" cy="5381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5381418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NEKA AKTUELNA POLITIČKA PITANJA</a:t>
            </a:r>
          </a:p>
        </p:txBody>
      </p:sp>
    </p:spTree>
    <p:extLst>
      <p:ext uri="{BB962C8B-B14F-4D97-AF65-F5344CB8AC3E}">
        <p14:creationId xmlns:p14="http://schemas.microsoft.com/office/powerpoint/2010/main" val="4229739929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9673" cy="640080"/>
          </a:xfrm>
        </p:spPr>
        <p:txBody>
          <a:bodyPr>
            <a:noAutofit/>
          </a:bodyPr>
          <a:lstStyle/>
          <a:p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Kada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biste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se Vi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pitali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da li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biste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radije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direktno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lično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glasali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gradonačelnika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/cu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biste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radije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glasali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partiju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koja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kasnije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postavlja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gradonačelnika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631370" y="1314994"/>
          <a:ext cx="10959739" cy="4972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3390612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640080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Kada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biste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se Vi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pitali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da li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biste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radije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direktno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glasali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poslanike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koji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Vas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predstavljaju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u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parlamentu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ili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partiju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koja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bira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postavlja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poslanike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339634" y="1219201"/>
          <a:ext cx="11556275" cy="5434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5395385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Stav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prema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otvorenim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listama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596537" y="1247502"/>
          <a:ext cx="11308080" cy="542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263587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Kolektor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u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Botunu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6160582"/>
              </p:ext>
            </p:extLst>
          </p:nvPr>
        </p:nvGraphicFramePr>
        <p:xfrm>
          <a:off x="600891" y="1254034"/>
          <a:ext cx="11216640" cy="5390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5917886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DRUŠTVENA I EKONOMSKA PITANJA</a:t>
            </a:r>
          </a:p>
        </p:txBody>
      </p:sp>
    </p:spTree>
    <p:extLst>
      <p:ext uri="{BB962C8B-B14F-4D97-AF65-F5344CB8AC3E}">
        <p14:creationId xmlns:p14="http://schemas.microsoft.com/office/powerpoint/2010/main" val="707928777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Zdravstveno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stanje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879768"/>
              </p:ext>
            </p:extLst>
          </p:nvPr>
        </p:nvGraphicFramePr>
        <p:xfrm>
          <a:off x="278674" y="1767840"/>
          <a:ext cx="4937759" cy="4850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2586446" y="1307837"/>
            <a:ext cx="6087292" cy="361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zdravstvene</a:t>
            </a:r>
            <a:r>
              <a:rPr lang="en-US" dirty="0"/>
              <a:t> </a:t>
            </a:r>
            <a:r>
              <a:rPr lang="en-US" dirty="0" err="1"/>
              <a:t>ugroženosti</a:t>
            </a:r>
            <a:r>
              <a:rPr lang="en-US" dirty="0"/>
              <a:t> </a:t>
            </a:r>
            <a:r>
              <a:rPr lang="en-US" dirty="0" err="1"/>
              <a:t>porodice</a:t>
            </a:r>
            <a:r>
              <a:rPr lang="en-US" dirty="0"/>
              <a:t>=28.1%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6356298"/>
              </p:ext>
            </p:extLst>
          </p:nvPr>
        </p:nvGraphicFramePr>
        <p:xfrm>
          <a:off x="5373189" y="1767841"/>
          <a:ext cx="6566262" cy="485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2932285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Socijalna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ugroženost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842708"/>
              </p:ext>
            </p:extLst>
          </p:nvPr>
        </p:nvGraphicFramePr>
        <p:xfrm>
          <a:off x="521206" y="1264919"/>
          <a:ext cx="5278703" cy="2619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0067400"/>
              </p:ext>
            </p:extLst>
          </p:nvPr>
        </p:nvGraphicFramePr>
        <p:xfrm>
          <a:off x="325917" y="4008120"/>
          <a:ext cx="5473992" cy="2462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874913"/>
              </p:ext>
            </p:extLst>
          </p:nvPr>
        </p:nvGraphicFramePr>
        <p:xfrm>
          <a:off x="6087292" y="1264918"/>
          <a:ext cx="5712822" cy="27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9688275"/>
              </p:ext>
            </p:extLst>
          </p:nvPr>
        </p:nvGraphicFramePr>
        <p:xfrm>
          <a:off x="6087292" y="4008120"/>
          <a:ext cx="5712822" cy="24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345033682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Blagostanje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343128"/>
              </p:ext>
            </p:extLst>
          </p:nvPr>
        </p:nvGraphicFramePr>
        <p:xfrm>
          <a:off x="6135190" y="1350734"/>
          <a:ext cx="5347062" cy="2386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174632"/>
              </p:ext>
            </p:extLst>
          </p:nvPr>
        </p:nvGraphicFramePr>
        <p:xfrm>
          <a:off x="6135190" y="3929744"/>
          <a:ext cx="5347062" cy="2549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2149675"/>
              </p:ext>
            </p:extLst>
          </p:nvPr>
        </p:nvGraphicFramePr>
        <p:xfrm>
          <a:off x="521207" y="3929743"/>
          <a:ext cx="5347062" cy="2706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208651"/>
              </p:ext>
            </p:extLst>
          </p:nvPr>
        </p:nvGraphicFramePr>
        <p:xfrm>
          <a:off x="623750" y="1237978"/>
          <a:ext cx="5350329" cy="2498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748821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O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istraživanju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1519" y="1436912"/>
            <a:ext cx="1110343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Uzorak je reprezentativan za sve punol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j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etne građane Crne Gore</a:t>
            </a:r>
            <a:endParaRPr lang="en-US" altLang="en-US" sz="2400" dirty="0">
              <a:solidFill>
                <a:srgbClr val="231F20"/>
              </a:solidFill>
              <a:latin typeface="Verdana" panose="020B0604030504040204" pitchFamily="34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U istraživanju je učestvovalo ukupno 10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05 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ispitanika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PPS 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Uzorak: dvostruko stratifikovani sa slučajnim izborom ispitanika u okviru definisanih popisnih krugova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Stanardna statistička greška m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j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erenja iznosi </a:t>
            </a:r>
            <a:r>
              <a:rPr lang="sr-Latn-CS" altLang="en-US" sz="2400" b="1" dirty="0">
                <a:solidFill>
                  <a:srgbClr val="231F20"/>
                </a:solidFill>
                <a:latin typeface="Verdana" panose="020B0604030504040204" pitchFamily="34" charset="0"/>
              </a:rPr>
              <a:t>+/-3</a:t>
            </a:r>
            <a:r>
              <a:rPr lang="en-US" altLang="en-US" sz="2400" b="1" dirty="0">
                <a:solidFill>
                  <a:srgbClr val="231F20"/>
                </a:solidFill>
                <a:latin typeface="Verdana" panose="020B0604030504040204" pitchFamily="34" charset="0"/>
              </a:rPr>
              <a:t>.01</a:t>
            </a:r>
            <a:r>
              <a:rPr lang="sr-Latn-CS" altLang="en-US" sz="2400" b="1" dirty="0">
                <a:solidFill>
                  <a:srgbClr val="231F20"/>
                </a:solidFill>
                <a:latin typeface="Verdana" panose="020B0604030504040204" pitchFamily="34" charset="0"/>
              </a:rPr>
              <a:t>%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za pojave sa incidencom od 50% sa intervalom poverenja od 95%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Poststratifikacija je rađena po polu/rodu, godinama i nacionalnoj pripadnosti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Istraživanje je realizovano u periodu od 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6. </a:t>
            </a:r>
            <a:r>
              <a:rPr lang="sr-Latn-R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do 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27. </a:t>
            </a:r>
            <a:r>
              <a:rPr lang="sr-Latn-ME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d</a:t>
            </a:r>
            <a:r>
              <a:rPr lang="en-US" altLang="en-US" sz="2400" dirty="0" err="1">
                <a:solidFill>
                  <a:srgbClr val="231F20"/>
                </a:solidFill>
                <a:latin typeface="Verdana" panose="020B0604030504040204" pitchFamily="34" charset="0"/>
              </a:rPr>
              <a:t>ecembra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202</a:t>
            </a:r>
            <a:r>
              <a:rPr lang="en-U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5</a:t>
            </a:r>
            <a:r>
              <a:rPr lang="sr-Latn-ME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.</a:t>
            </a:r>
            <a:r>
              <a:rPr lang="sr-Latn-CS" altLang="en-US" sz="2400" dirty="0">
                <a:solidFill>
                  <a:srgbClr val="231F20"/>
                </a:solidFill>
                <a:latin typeface="Verdana" panose="020B0604030504040204" pitchFamily="34" charset="0"/>
              </a:rPr>
              <a:t> godine</a:t>
            </a:r>
            <a:endParaRPr lang="en-US" altLang="en-US" sz="2400" dirty="0">
              <a:solidFill>
                <a:srgbClr val="231F2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636334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SES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Subjektivna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proc</a:t>
            </a:r>
            <a:r>
              <a:rPr lang="sr-Latn-ME" dirty="0">
                <a:latin typeface="Segoe UI Light" panose="020B0502040204020203" pitchFamily="34" charset="0"/>
                <a:cs typeface="Segoe UI Light" panose="020B0502040204020203" pitchFamily="34" charset="0"/>
              </a:rPr>
              <a:t>j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ena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prom</a:t>
            </a:r>
            <a:r>
              <a:rPr lang="sr-Latn-ME" dirty="0">
                <a:latin typeface="Segoe UI Light" panose="020B0502040204020203" pitchFamily="34" charset="0"/>
                <a:cs typeface="Segoe UI Light" panose="020B0502040204020203" pitchFamily="34" charset="0"/>
              </a:rPr>
              <a:t>j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ena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0517755"/>
              </p:ext>
            </p:extLst>
          </p:nvPr>
        </p:nvGraphicFramePr>
        <p:xfrm>
          <a:off x="587828" y="1280160"/>
          <a:ext cx="5451566" cy="5024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1489894"/>
              </p:ext>
            </p:extLst>
          </p:nvPr>
        </p:nvGraphicFramePr>
        <p:xfrm>
          <a:off x="6161313" y="1280159"/>
          <a:ext cx="5734595" cy="5320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7250918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Socio/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ekonomski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INDEXI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19200" y="1306287"/>
            <a:ext cx="9971314" cy="801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Index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ugroženosti</a:t>
            </a:r>
            <a:r>
              <a:rPr lang="en-US" dirty="0"/>
              <a:t>= 17-18%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2339677"/>
            <a:ext cx="9971314" cy="712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Index </a:t>
            </a:r>
            <a:r>
              <a:rPr lang="en-US" dirty="0" err="1"/>
              <a:t>Siromaštva</a:t>
            </a:r>
            <a:r>
              <a:rPr lang="en-US" dirty="0"/>
              <a:t>= 8-9%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3351940"/>
            <a:ext cx="9971314" cy="694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Index </a:t>
            </a:r>
            <a:r>
              <a:rPr lang="en-US" dirty="0" err="1"/>
              <a:t>blagostanja</a:t>
            </a:r>
            <a:r>
              <a:rPr lang="en-US" dirty="0"/>
              <a:t>= 37-38%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444390"/>
            <a:ext cx="9971314" cy="695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Index </a:t>
            </a:r>
            <a:r>
              <a:rPr lang="en-US" dirty="0" err="1"/>
              <a:t>bogatstva</a:t>
            </a:r>
            <a:r>
              <a:rPr lang="en-US" dirty="0"/>
              <a:t>= 9-10%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19200" y="5439606"/>
            <a:ext cx="9971314" cy="69558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Index prom</a:t>
            </a:r>
            <a:r>
              <a:rPr lang="sr-Latn-ME" dirty="0"/>
              <a:t>j</a:t>
            </a:r>
            <a:r>
              <a:rPr lang="en-US" dirty="0" err="1"/>
              <a:t>ene</a:t>
            </a:r>
            <a:r>
              <a:rPr lang="en-US" dirty="0"/>
              <a:t> SES-a= +4.6</a:t>
            </a:r>
          </a:p>
        </p:txBody>
      </p:sp>
    </p:spTree>
    <p:extLst>
      <p:ext uri="{BB962C8B-B14F-4D97-AF65-F5344CB8AC3E}">
        <p14:creationId xmlns:p14="http://schemas.microsoft.com/office/powerpoint/2010/main" val="1931758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7" grpId="0" build="p" animBg="1"/>
      <p:bldP spid="9" grpId="0" build="p" animBg="1"/>
      <p:bldP spid="10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Migracije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472760"/>
              </p:ext>
            </p:extLst>
          </p:nvPr>
        </p:nvGraphicFramePr>
        <p:xfrm>
          <a:off x="521207" y="13171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046174"/>
              </p:ext>
            </p:extLst>
          </p:nvPr>
        </p:nvGraphicFramePr>
        <p:xfrm>
          <a:off x="5259977" y="1317172"/>
          <a:ext cx="627888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042504"/>
              </p:ext>
            </p:extLst>
          </p:nvPr>
        </p:nvGraphicFramePr>
        <p:xfrm>
          <a:off x="521207" y="4208418"/>
          <a:ext cx="5714130" cy="223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6540138" y="4208418"/>
            <a:ext cx="4066902" cy="502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Efektivna</a:t>
            </a:r>
            <a:r>
              <a:rPr lang="en-US" dirty="0"/>
              <a:t> </a:t>
            </a:r>
            <a:r>
              <a:rPr lang="en-US" dirty="0" err="1"/>
              <a:t>migracija</a:t>
            </a:r>
            <a:r>
              <a:rPr lang="en-US" dirty="0"/>
              <a:t>=22.7%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40138" y="4935584"/>
            <a:ext cx="4066902" cy="502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Potencijalna</a:t>
            </a:r>
            <a:r>
              <a:rPr lang="en-US" dirty="0"/>
              <a:t> </a:t>
            </a:r>
            <a:r>
              <a:rPr lang="en-US" dirty="0" err="1"/>
              <a:t>migracija</a:t>
            </a:r>
            <a:r>
              <a:rPr lang="en-US" dirty="0"/>
              <a:t>=15.6%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40138" y="5723710"/>
            <a:ext cx="4066902" cy="502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Potencijalna</a:t>
            </a:r>
            <a:r>
              <a:rPr lang="en-US" dirty="0"/>
              <a:t> </a:t>
            </a:r>
            <a:r>
              <a:rPr lang="en-US" dirty="0" err="1"/>
              <a:t>emigracija</a:t>
            </a:r>
            <a:r>
              <a:rPr lang="en-US" dirty="0"/>
              <a:t>=10.9%</a:t>
            </a:r>
          </a:p>
        </p:txBody>
      </p:sp>
    </p:spTree>
    <p:extLst>
      <p:ext uri="{BB962C8B-B14F-4D97-AF65-F5344CB8AC3E}">
        <p14:creationId xmlns:p14="http://schemas.microsoft.com/office/powerpoint/2010/main" val="4123834493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Turizam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- INDEX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297645"/>
              </p:ext>
            </p:extLst>
          </p:nvPr>
        </p:nvGraphicFramePr>
        <p:xfrm>
          <a:off x="435429" y="1219201"/>
          <a:ext cx="11416937" cy="5390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0961498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Ekologija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21207" y="1247503"/>
          <a:ext cx="4320759" cy="4961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952282"/>
              </p:ext>
            </p:extLst>
          </p:nvPr>
        </p:nvGraphicFramePr>
        <p:xfrm>
          <a:off x="5016137" y="1247503"/>
          <a:ext cx="6653349" cy="26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051274"/>
              </p:ext>
            </p:extLst>
          </p:nvPr>
        </p:nvGraphicFramePr>
        <p:xfrm>
          <a:off x="5016136" y="3848822"/>
          <a:ext cx="6653349" cy="263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63154726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Etničko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distanciranje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618309" y="1358537"/>
          <a:ext cx="5460273" cy="4886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6270171" y="1358537"/>
          <a:ext cx="5564778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50548902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HOMOFOBIJA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640080" y="1430381"/>
          <a:ext cx="5543005" cy="5170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6335485" y="1430380"/>
          <a:ext cx="5543005" cy="5170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61108624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Protesna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participacija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631372" y="1256210"/>
          <a:ext cx="11316788" cy="5170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6318743"/>
      </p:ext>
    </p:extLst>
  </p:cSld>
  <p:clrMapOvr>
    <a:masterClrMapping/>
  </p:clrMapOvr>
  <p:transition spd="slow">
    <p:push dir="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/>
              <a:t>MEDIJI</a:t>
            </a:r>
          </a:p>
        </p:txBody>
      </p:sp>
    </p:spTree>
    <p:extLst>
      <p:ext uri="{BB962C8B-B14F-4D97-AF65-F5344CB8AC3E}">
        <p14:creationId xmlns:p14="http://schemas.microsoft.com/office/powerpoint/2010/main" val="3046007217"/>
      </p:ext>
    </p:extLst>
  </p:cSld>
  <p:clrMapOvr>
    <a:masterClrMapping/>
  </p:clrMapOvr>
  <p:transition spd="slow">
    <p:push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Mediji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učestalost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praćenja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dnevnom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nivou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9893674"/>
              </p:ext>
            </p:extLst>
          </p:nvPr>
        </p:nvGraphicFramePr>
        <p:xfrm>
          <a:off x="674913" y="1308462"/>
          <a:ext cx="11160035" cy="5371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58964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1223" y="1157875"/>
            <a:ext cx="11120846" cy="546064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/>
              <a:t>POLITIKA</a:t>
            </a:r>
          </a:p>
        </p:txBody>
      </p:sp>
    </p:spTree>
    <p:extLst>
      <p:ext uri="{BB962C8B-B14F-4D97-AF65-F5344CB8AC3E}">
        <p14:creationId xmlns:p14="http://schemas.microsoft.com/office/powerpoint/2010/main" val="3974277056"/>
      </p:ext>
    </p:extLst>
  </p:cSld>
  <p:clrMapOvr>
    <a:masterClrMapping/>
  </p:clrMapOvr>
  <p:transition spd="slow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Društvene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mreže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5329797"/>
              </p:ext>
            </p:extLst>
          </p:nvPr>
        </p:nvGraphicFramePr>
        <p:xfrm>
          <a:off x="592182" y="1262743"/>
          <a:ext cx="11199223" cy="5329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6488997"/>
      </p:ext>
    </p:extLst>
  </p:cSld>
  <p:clrMapOvr>
    <a:masterClrMapping/>
  </p:clrMapOvr>
  <p:transition spd="slow">
    <p:push dir="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Pov</a:t>
            </a:r>
            <a:r>
              <a:rPr lang="sr-Latn-ME" dirty="0">
                <a:latin typeface="Segoe UI Light" panose="020B0502040204020203" pitchFamily="34" charset="0"/>
                <a:cs typeface="Segoe UI Light" panose="020B0502040204020203" pitchFamily="34" charset="0"/>
              </a:rPr>
              <a:t>j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erenje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u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medije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248982"/>
              </p:ext>
            </p:extLst>
          </p:nvPr>
        </p:nvGraphicFramePr>
        <p:xfrm>
          <a:off x="521207" y="1288868"/>
          <a:ext cx="11305032" cy="2778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150281"/>
              </p:ext>
            </p:extLst>
          </p:nvPr>
        </p:nvGraphicFramePr>
        <p:xfrm>
          <a:off x="521206" y="4066903"/>
          <a:ext cx="11305033" cy="260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51529583"/>
      </p:ext>
    </p:extLst>
  </p:cSld>
  <p:clrMapOvr>
    <a:masterClrMapping/>
  </p:clrMapOvr>
  <p:transition spd="slow">
    <p:push dir="u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320964" cy="553430"/>
          </a:xfrm>
        </p:spPr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PREGLED OSTALIH INDIKATORA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9250244"/>
              </p:ext>
            </p:extLst>
          </p:nvPr>
        </p:nvGraphicFramePr>
        <p:xfrm>
          <a:off x="521207" y="1256083"/>
          <a:ext cx="11395176" cy="5300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1212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/>
        </p:bldSub>
      </p:bldGraphic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662" y="1349827"/>
            <a:ext cx="5704115" cy="553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5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Rejting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političkih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partija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986506"/>
              </p:ext>
            </p:extLst>
          </p:nvPr>
        </p:nvGraphicFramePr>
        <p:xfrm>
          <a:off x="630555" y="1255395"/>
          <a:ext cx="11304270" cy="5478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5172891" y="3692434"/>
            <a:ext cx="3074126" cy="142820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Izlaznost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63%</a:t>
            </a:r>
          </a:p>
        </p:txBody>
      </p:sp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Stepen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partijske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indentifikacije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7151383"/>
              </p:ext>
            </p:extLst>
          </p:nvPr>
        </p:nvGraphicFramePr>
        <p:xfrm>
          <a:off x="265610" y="1360713"/>
          <a:ext cx="8233955" cy="5414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8934993" y="2142308"/>
            <a:ext cx="2383971" cy="12540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Identifikacija</a:t>
            </a:r>
            <a:r>
              <a:rPr lang="en-US" dirty="0"/>
              <a:t> =74.6%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0189029" y="3400697"/>
            <a:ext cx="8708" cy="722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005751" y="4219301"/>
            <a:ext cx="2383971" cy="12540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25.4% NESIGURNIH</a:t>
            </a:r>
          </a:p>
        </p:txBody>
      </p:sp>
    </p:spTree>
    <p:extLst>
      <p:ext uri="{BB962C8B-B14F-4D97-AF65-F5344CB8AC3E}">
        <p14:creationId xmlns:p14="http://schemas.microsoft.com/office/powerpoint/2010/main" val="217709838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Nesigurnih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glasača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=25.4%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575825"/>
              </p:ext>
            </p:extLst>
          </p:nvPr>
        </p:nvGraphicFramePr>
        <p:xfrm>
          <a:off x="521207" y="1270907"/>
          <a:ext cx="11322450" cy="5321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849756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9937787" cy="640080"/>
          </a:xfrm>
        </p:spPr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Distribucija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ZZBCG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glasača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ako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izađu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pojedinačno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7200816"/>
              </p:ext>
            </p:extLst>
          </p:nvPr>
        </p:nvGraphicFramePr>
        <p:xfrm>
          <a:off x="644433" y="1297577"/>
          <a:ext cx="11051177" cy="526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497109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Vanredni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izbori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926" y="0"/>
            <a:ext cx="1193074" cy="1157874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1821856"/>
              </p:ext>
            </p:extLst>
          </p:nvPr>
        </p:nvGraphicFramePr>
        <p:xfrm>
          <a:off x="400594" y="1306286"/>
          <a:ext cx="5408023" cy="5373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5896871"/>
              </p:ext>
            </p:extLst>
          </p:nvPr>
        </p:nvGraphicFramePr>
        <p:xfrm>
          <a:off x="5808616" y="1820091"/>
          <a:ext cx="6165669" cy="3744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0588208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0072C5-DDE0-4258-BA7A-4D4B80DFA632}">
  <ds:schemaRefs>
    <ds:schemaRef ds:uri="http://schemas.microsoft.com/office/2006/documentManagement/types"/>
    <ds:schemaRef ds:uri="http://purl.org/dc/elements/1.1/"/>
    <ds:schemaRef ds:uri="71af3243-3dd4-4a8d-8c0d-dd76da1f02a5"/>
    <ds:schemaRef ds:uri="http://schemas.openxmlformats.org/package/2006/metadata/core-properties"/>
    <ds:schemaRef ds:uri="16c05727-aa75-4e4a-9b5f-8a80a1165891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0</TotalTime>
  <Words>457</Words>
  <Application>Microsoft Office PowerPoint</Application>
  <PresentationFormat>Widescreen</PresentationFormat>
  <Paragraphs>105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Calibri</vt:lpstr>
      <vt:lpstr>Segoe UI</vt:lpstr>
      <vt:lpstr>Segoe UI Light</vt:lpstr>
      <vt:lpstr>Verdana</vt:lpstr>
      <vt:lpstr>WelcomeDoc</vt:lpstr>
      <vt:lpstr>PowerPoint Presentation</vt:lpstr>
      <vt:lpstr>PowerPoint Presentation</vt:lpstr>
      <vt:lpstr>O istraživanju</vt:lpstr>
      <vt:lpstr>PowerPoint Presentation</vt:lpstr>
      <vt:lpstr>Rejting političkih partija</vt:lpstr>
      <vt:lpstr>Stepen partijske indentifikacije</vt:lpstr>
      <vt:lpstr>Nesigurnih glasača=25.4%</vt:lpstr>
      <vt:lpstr>Distribucija ZZBCG glasača ako izađu pojedinačno</vt:lpstr>
      <vt:lpstr>Vanredni izbori</vt:lpstr>
      <vt:lpstr>Političko interesovanje</vt:lpstr>
      <vt:lpstr>PowerPoint Presentation</vt:lpstr>
      <vt:lpstr>EU podrška</vt:lpstr>
      <vt:lpstr>NATO Podrška</vt:lpstr>
      <vt:lpstr>Spoljno-politička orjentacija</vt:lpstr>
      <vt:lpstr>PowerPoint Presentation</vt:lpstr>
      <vt:lpstr>SMJER</vt:lpstr>
      <vt:lpstr>Zadovoljstvo radom Vlade</vt:lpstr>
      <vt:lpstr>Zadovoljstvo radom vlade i partije</vt:lpstr>
      <vt:lpstr>Rezultati u poslednjih godinu dana</vt:lpstr>
      <vt:lpstr>Povjerenje u institucije</vt:lpstr>
      <vt:lpstr>PowerPoint Presentation</vt:lpstr>
      <vt:lpstr> Kada biste se Vi pitali, da li biste radije direktno/lično glasali za gradonačelnika/cu ili biste radije glasali za partiju, koja kasnije postavlja gradonačelnika?</vt:lpstr>
      <vt:lpstr>Kada biste se Vi pitali, da li biste radije direktno glasali za poslanike koji Vas predstavljaju u parlamentu ili za partiju koja bira/postavlja poslanike?</vt:lpstr>
      <vt:lpstr>Stav prema otvorenim listama</vt:lpstr>
      <vt:lpstr>Kolektor u Botunu</vt:lpstr>
      <vt:lpstr>PowerPoint Presentation</vt:lpstr>
      <vt:lpstr>Zdravstveno stanje </vt:lpstr>
      <vt:lpstr>Socijalna ugroženost</vt:lpstr>
      <vt:lpstr>Blagostanje</vt:lpstr>
      <vt:lpstr>SES Subjektivna procjena i promjena</vt:lpstr>
      <vt:lpstr>Socio/ekonomski INDEXI</vt:lpstr>
      <vt:lpstr>Migracije</vt:lpstr>
      <vt:lpstr>Turizam - INDEX</vt:lpstr>
      <vt:lpstr>Ekologija</vt:lpstr>
      <vt:lpstr>Etničko distanciranje</vt:lpstr>
      <vt:lpstr>HOMOFOBIJA</vt:lpstr>
      <vt:lpstr>Protesna participacija</vt:lpstr>
      <vt:lpstr>PowerPoint Presentation</vt:lpstr>
      <vt:lpstr>Mediji učestalost praćenja na dnevnom nivou</vt:lpstr>
      <vt:lpstr>Društvene mreže</vt:lpstr>
      <vt:lpstr>Povjerenje u medije</vt:lpstr>
      <vt:lpstr>PREGLED OSTALIH INDIKATORA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2025-07-21T08:45:55Z</dcterms:created>
  <dcterms:modified xsi:type="dcterms:W3CDTF">2026-01-26T11:31:47Z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