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23.xml" ContentType="application/vnd.openxmlformats-officedocument.drawingml.chart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6.xml" ContentType="application/vnd.openxmlformats-officedocument.presentationml.notesSlide+xml"/>
  <Override PartName="/ppt/charts/chart2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7.xml" ContentType="application/vnd.openxmlformats-officedocument.presentationml.notesSlide+xml"/>
  <Override PartName="/ppt/charts/chart2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8.xml" ContentType="application/vnd.openxmlformats-officedocument.presentationml.notesSlide+xml"/>
  <Override PartName="/ppt/charts/chart3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9.xml" ContentType="application/vnd.openxmlformats-officedocument.presentationml.notesSlide+xml"/>
  <Override PartName="/ppt/charts/chart3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0.xml" ContentType="application/vnd.openxmlformats-officedocument.presentationml.notesSlide+xml"/>
  <Override PartName="/ppt/charts/chart3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1.xml" ContentType="application/vnd.openxmlformats-officedocument.presentationml.notesSlide+xml"/>
  <Override PartName="/ppt/charts/chart3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2.xml" ContentType="application/vnd.openxmlformats-officedocument.presentationml.notesSlide+xml"/>
  <Override PartName="/ppt/charts/chart34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3.xml" ContentType="application/vnd.openxmlformats-officedocument.presentationml.notesSlide+xml"/>
  <Override PartName="/ppt/charts/chart35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4.xml" ContentType="application/vnd.openxmlformats-officedocument.presentationml.notesSlide+xml"/>
  <Override PartName="/ppt/charts/chart36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5.xml" ContentType="application/vnd.openxmlformats-officedocument.presentationml.notesSlide+xml"/>
  <Override PartName="/ppt/charts/chart37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8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6.xml" ContentType="application/vnd.openxmlformats-officedocument.presentationml.notesSlide+xml"/>
  <Override PartName="/ppt/charts/chart39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7.xml" ContentType="application/vnd.openxmlformats-officedocument.presentationml.notesSlide+xml"/>
  <Override PartName="/ppt/charts/chart40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1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38.xml" ContentType="application/vnd.openxmlformats-officedocument.presentationml.notesSlide+xml"/>
  <Override PartName="/ppt/charts/chart42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9.xml" ContentType="application/vnd.openxmlformats-officedocument.presentationml.notesSlide+xml"/>
  <Override PartName="/ppt/charts/chart4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40.xml" ContentType="application/vnd.openxmlformats-officedocument.presentationml.notesSlide+xml"/>
  <Override PartName="/ppt/charts/chart44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41.xml" ContentType="application/vnd.openxmlformats-officedocument.presentationml.notesSlide+xml"/>
  <Override PartName="/ppt/charts/chart45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42.xml" ContentType="application/vnd.openxmlformats-officedocument.presentationml.notesSlide+xml"/>
  <Override PartName="/ppt/charts/chart46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43.xml" ContentType="application/vnd.openxmlformats-officedocument.presentationml.notesSlide+xml"/>
  <Override PartName="/ppt/charts/chart47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44.xml" ContentType="application/vnd.openxmlformats-officedocument.presentationml.notesSlide+xml"/>
  <Override PartName="/ppt/charts/chart48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45.xml" ContentType="application/vnd.openxmlformats-officedocument.presentationml.notesSlide+xml"/>
  <Override PartName="/ppt/charts/chart49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46.xml" ContentType="application/vnd.openxmlformats-officedocument.presentationml.notesSlide+xml"/>
  <Override PartName="/ppt/charts/chart50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4128" r:id="rId4"/>
  </p:sldMasterIdLst>
  <p:notesMasterIdLst>
    <p:notesMasterId r:id="rId53"/>
  </p:notesMasterIdLst>
  <p:sldIdLst>
    <p:sldId id="424" r:id="rId5"/>
    <p:sldId id="378" r:id="rId6"/>
    <p:sldId id="382" r:id="rId7"/>
    <p:sldId id="385" r:id="rId8"/>
    <p:sldId id="463" r:id="rId9"/>
    <p:sldId id="383" r:id="rId10"/>
    <p:sldId id="509" r:id="rId11"/>
    <p:sldId id="384" r:id="rId12"/>
    <p:sldId id="386" r:id="rId13"/>
    <p:sldId id="387" r:id="rId14"/>
    <p:sldId id="388" r:id="rId15"/>
    <p:sldId id="391" r:id="rId16"/>
    <p:sldId id="429" r:id="rId17"/>
    <p:sldId id="486" r:id="rId18"/>
    <p:sldId id="427" r:id="rId19"/>
    <p:sldId id="432" r:id="rId20"/>
    <p:sldId id="478" r:id="rId21"/>
    <p:sldId id="448" r:id="rId22"/>
    <p:sldId id="401" r:id="rId23"/>
    <p:sldId id="402" r:id="rId24"/>
    <p:sldId id="405" r:id="rId25"/>
    <p:sldId id="479" r:id="rId26"/>
    <p:sldId id="409" r:id="rId27"/>
    <p:sldId id="410" r:id="rId28"/>
    <p:sldId id="481" r:id="rId29"/>
    <p:sldId id="487" r:id="rId30"/>
    <p:sldId id="482" r:id="rId31"/>
    <p:sldId id="483" r:id="rId32"/>
    <p:sldId id="484" r:id="rId33"/>
    <p:sldId id="485" r:id="rId34"/>
    <p:sldId id="489" r:id="rId35"/>
    <p:sldId id="490" r:id="rId36"/>
    <p:sldId id="507" r:id="rId37"/>
    <p:sldId id="508" r:id="rId38"/>
    <p:sldId id="518" r:id="rId39"/>
    <p:sldId id="510" r:id="rId40"/>
    <p:sldId id="493" r:id="rId41"/>
    <p:sldId id="495" r:id="rId42"/>
    <p:sldId id="496" r:id="rId43"/>
    <p:sldId id="503" r:id="rId44"/>
    <p:sldId id="504" r:id="rId45"/>
    <p:sldId id="506" r:id="rId46"/>
    <p:sldId id="513" r:id="rId47"/>
    <p:sldId id="511" r:id="rId48"/>
    <p:sldId id="512" r:id="rId49"/>
    <p:sldId id="516" r:id="rId50"/>
    <p:sldId id="515" r:id="rId51"/>
    <p:sldId id="517" r:id="rId52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3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01"/>
    <a:srgbClr val="E46700"/>
    <a:srgbClr val="B95401"/>
    <a:srgbClr val="A6A8AB"/>
    <a:srgbClr val="A7A9AC"/>
    <a:srgbClr val="266B8E"/>
    <a:srgbClr val="318BB9"/>
    <a:srgbClr val="BBBB00"/>
    <a:srgbClr val="2A779F"/>
    <a:srgbClr val="2F8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9" autoAdjust="0"/>
    <p:restoredTop sz="86072"/>
  </p:normalViewPr>
  <p:slideViewPr>
    <p:cSldViewPr snapToGrid="0">
      <p:cViewPr varScale="1">
        <p:scale>
          <a:sx n="73" d="100"/>
          <a:sy n="73" d="100"/>
        </p:scale>
        <p:origin x="211" y="43"/>
      </p:cViewPr>
      <p:guideLst>
        <p:guide orient="horz" pos="24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48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Back%20up%20Lenovo%202021\CEDEM\Septembar%202025\Septembar%20202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CER\Documents\Back%20up%20Lenovo%202021\CEDEM\Septembar%202025\Septembar%202025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Back%20up%20Lenovo%202021\CEDEM\Septembar%202025\Septembar%202025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Back%20up%20Lenovo%202021\CEDEM\Septembar%202025\Septembar%202025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los\Documents\Back%20up%20Lenovo%202021\CEDEM\Mart%202024\Mart%202024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Back%20up%20Lenovo%202021\CEDEM\Septembar%202025\Septembar%202025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los\Documents\Back%20up%20Lenovo%202021\CEDEM\Mart%202024\Mart%202024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cuments\Back%20up%20Lenovo%202021\CEDEM\Septembar%202025\Septembar%202025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CER\Documents\Back%20up%20Lenovo%202021\CEDEM\Septembar%202025\Septembar%20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Sheet1!$B$3:$B$5</c:f>
              <c:strCache>
                <c:ptCount val="3"/>
                <c:pt idx="0">
                  <c:v>Pravim putem</c:v>
                </c:pt>
                <c:pt idx="1">
                  <c:v>Pogrešnim putem</c:v>
                </c:pt>
                <c:pt idx="2">
                  <c:v>Ne znam ne mogu da procijenim</c:v>
                </c:pt>
              </c:strCache>
            </c:strRef>
          </c:cat>
          <c:val>
            <c:numRef>
              <c:f>Sheet1!$C$3:$C$5</c:f>
              <c:numCache>
                <c:formatCode>###0.0</c:formatCode>
                <c:ptCount val="3"/>
                <c:pt idx="0">
                  <c:v>36.019109922260213</c:v>
                </c:pt>
                <c:pt idx="1">
                  <c:v>38.044820648520172</c:v>
                </c:pt>
                <c:pt idx="2">
                  <c:v>25.936069429219611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D-4784-853D-B0938002E9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5012224"/>
        <c:axId val="145013760"/>
      </c:barChart>
      <c:catAx>
        <c:axId val="14501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013760"/>
        <c:crosses val="autoZero"/>
        <c:auto val="1"/>
        <c:lblAlgn val="ctr"/>
        <c:lblOffset val="100"/>
        <c:noMultiLvlLbl val="0"/>
      </c:catAx>
      <c:valAx>
        <c:axId val="145013760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4501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Sheet25!$A$2:$A$25</c:f>
              <c:strCache>
                <c:ptCount val="24"/>
                <c:pt idx="0">
                  <c:v>Fatmir DJEKA</c:v>
                </c:pt>
                <c:pt idx="1">
                  <c:v>Mehmed ZENKA</c:v>
                </c:pt>
                <c:pt idx="2">
                  <c:v>Nik ĐELJOŠAJ</c:v>
                </c:pt>
                <c:pt idx="3">
                  <c:v>Genzi NIMANBEGU</c:v>
                </c:pt>
                <c:pt idx="4">
                  <c:v>Duško MARKOVIĆ</c:v>
                </c:pt>
                <c:pt idx="5">
                  <c:v>Vatroslav BELAN</c:v>
                </c:pt>
                <c:pt idx="6">
                  <c:v>Damir ŠEHOVIĆ</c:v>
                </c:pt>
                <c:pt idx="7">
                  <c:v>Nikola Jovanović</c:v>
                </c:pt>
                <c:pt idx="8">
                  <c:v>Ervin IBRAHIMOVIĆ</c:v>
                </c:pt>
                <c:pt idx="9">
                  <c:v>Srđan PERIĆ</c:v>
                </c:pt>
                <c:pt idx="10">
                  <c:v>Nikola ĐURAŠKOVIĆ</c:v>
                </c:pt>
                <c:pt idx="11">
                  <c:v>Boris MUGOŠA</c:v>
                </c:pt>
                <c:pt idx="12">
                  <c:v>Boris BOGDANOVIĆ</c:v>
                </c:pt>
                <c:pt idx="13">
                  <c:v>Dragoslav Dado Šćekić</c:v>
                </c:pt>
                <c:pt idx="14">
                  <c:v>Nikola JANOVIĆ</c:v>
                </c:pt>
                <c:pt idx="15">
                  <c:v>Vladimir JOKOVIĆ</c:v>
                </c:pt>
                <c:pt idx="16">
                  <c:v>Dritan ABAZOVIĆ</c:v>
                </c:pt>
                <c:pt idx="17">
                  <c:v>Aleksa BEČIĆ</c:v>
                </c:pt>
                <c:pt idx="18">
                  <c:v>Andrija MANDIĆ</c:v>
                </c:pt>
                <c:pt idx="19">
                  <c:v>Danijel ŽIVKOVIĆ</c:v>
                </c:pt>
                <c:pt idx="20">
                  <c:v>Milo ĐUKANOVIĆ</c:v>
                </c:pt>
                <c:pt idx="21">
                  <c:v>Milan KNEŽEVIĆ</c:v>
                </c:pt>
                <c:pt idx="22">
                  <c:v>Jakov MILATOVIĆ</c:v>
                </c:pt>
                <c:pt idx="23">
                  <c:v>Milojko SPAJIĆ</c:v>
                </c:pt>
              </c:strCache>
            </c:strRef>
          </c:cat>
          <c:val>
            <c:numRef>
              <c:f>Sheet25!$B$2:$B$25</c:f>
              <c:numCache>
                <c:formatCode>###0.00</c:formatCode>
                <c:ptCount val="24"/>
                <c:pt idx="0">
                  <c:v>1.5608031384054417</c:v>
                </c:pt>
                <c:pt idx="1">
                  <c:v>1.5877749381577486</c:v>
                </c:pt>
                <c:pt idx="2">
                  <c:v>1.5953404568022156</c:v>
                </c:pt>
                <c:pt idx="3">
                  <c:v>1.6160753480694212</c:v>
                </c:pt>
                <c:pt idx="4">
                  <c:v>1.6274296507154034</c:v>
                </c:pt>
                <c:pt idx="5">
                  <c:v>1.6878769412588603</c:v>
                </c:pt>
                <c:pt idx="6">
                  <c:v>1.6941722280353935</c:v>
                </c:pt>
                <c:pt idx="7">
                  <c:v>1.6963503265904456</c:v>
                </c:pt>
                <c:pt idx="8">
                  <c:v>1.7726368666429877</c:v>
                </c:pt>
                <c:pt idx="9">
                  <c:v>1.7845353889446107</c:v>
                </c:pt>
                <c:pt idx="10">
                  <c:v>1.797334422590197</c:v>
                </c:pt>
                <c:pt idx="11">
                  <c:v>1.8113847066873343</c:v>
                </c:pt>
                <c:pt idx="12">
                  <c:v>1.8143810624248806</c:v>
                </c:pt>
                <c:pt idx="13">
                  <c:v>1.9584557283340336</c:v>
                </c:pt>
                <c:pt idx="14">
                  <c:v>1.9649655967741944</c:v>
                </c:pt>
                <c:pt idx="15">
                  <c:v>1.981266870044436</c:v>
                </c:pt>
                <c:pt idx="16">
                  <c:v>2.026047566075599</c:v>
                </c:pt>
                <c:pt idx="17">
                  <c:v>2.129525358598956</c:v>
                </c:pt>
                <c:pt idx="18">
                  <c:v>2.1771510022646079</c:v>
                </c:pt>
                <c:pt idx="19">
                  <c:v>2.261278729973486</c:v>
                </c:pt>
                <c:pt idx="20">
                  <c:v>2.3747551249975292</c:v>
                </c:pt>
                <c:pt idx="21">
                  <c:v>2.3876321821405089</c:v>
                </c:pt>
                <c:pt idx="22">
                  <c:v>2.4911755763561789</c:v>
                </c:pt>
                <c:pt idx="23">
                  <c:v>2.562673409567287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C-405B-84FD-F751693BFD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515925104"/>
        <c:axId val="515926352"/>
      </c:barChart>
      <c:catAx>
        <c:axId val="51592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926352"/>
        <c:crosses val="autoZero"/>
        <c:auto val="1"/>
        <c:lblAlgn val="ctr"/>
        <c:lblOffset val="100"/>
        <c:noMultiLvlLbl val="0"/>
      </c:catAx>
      <c:valAx>
        <c:axId val="515926352"/>
        <c:scaling>
          <c:orientation val="minMax"/>
        </c:scaling>
        <c:delete val="1"/>
        <c:axPos val="b"/>
        <c:numFmt formatCode="###0.00" sourceLinked="1"/>
        <c:majorTickMark val="none"/>
        <c:minorTickMark val="none"/>
        <c:tickLblPos val="nextTo"/>
        <c:crossAx val="51592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Sheet3!$A$1:$A$24</c:f>
              <c:strCache>
                <c:ptCount val="24"/>
                <c:pt idx="0">
                  <c:v>Fatmir DJEKA</c:v>
                </c:pt>
                <c:pt idx="1">
                  <c:v>Srđan PERIĆ</c:v>
                </c:pt>
                <c:pt idx="2">
                  <c:v>Nikola Jovanović</c:v>
                </c:pt>
                <c:pt idx="3">
                  <c:v>Damir ŠEHOVIĆ</c:v>
                </c:pt>
                <c:pt idx="4">
                  <c:v>Nik ĐELJOŠAJ</c:v>
                </c:pt>
                <c:pt idx="5">
                  <c:v>Genzi NIMANBEGU</c:v>
                </c:pt>
                <c:pt idx="6">
                  <c:v>Mehmed ZENKA</c:v>
                </c:pt>
                <c:pt idx="7">
                  <c:v>Vatroslav BELAN</c:v>
                </c:pt>
                <c:pt idx="8">
                  <c:v>Duško MARKOVIĆ</c:v>
                </c:pt>
                <c:pt idx="9">
                  <c:v>Boris BOGDANOVIĆ</c:v>
                </c:pt>
                <c:pt idx="10">
                  <c:v>Vladimir JOKOVIĆ</c:v>
                </c:pt>
                <c:pt idx="11">
                  <c:v>Dragoslav Dado Šćekić</c:v>
                </c:pt>
                <c:pt idx="12">
                  <c:v>Boris MUGOŠA</c:v>
                </c:pt>
                <c:pt idx="13">
                  <c:v>Ervin IBRAHIMOVIĆ</c:v>
                </c:pt>
                <c:pt idx="14">
                  <c:v>Dritan ABAZOVIĆ</c:v>
                </c:pt>
                <c:pt idx="15">
                  <c:v>Nikola ĐURAŠKOVIĆ</c:v>
                </c:pt>
                <c:pt idx="16">
                  <c:v>Aleksa BEČIĆ</c:v>
                </c:pt>
                <c:pt idx="17">
                  <c:v>Nikola JANOVIĆ</c:v>
                </c:pt>
                <c:pt idx="18">
                  <c:v>Jakov MILATOVIĆ</c:v>
                </c:pt>
                <c:pt idx="19">
                  <c:v>Andrija MANDIĆ</c:v>
                </c:pt>
                <c:pt idx="20">
                  <c:v>Milojko SPAJIĆ</c:v>
                </c:pt>
                <c:pt idx="21">
                  <c:v>Danijel ŽIVKOVIĆ</c:v>
                </c:pt>
                <c:pt idx="22">
                  <c:v>Milan KNEŽEVIĆ</c:v>
                </c:pt>
                <c:pt idx="23">
                  <c:v>Milo ĐUKANOVIĆ</c:v>
                </c:pt>
              </c:strCache>
            </c:strRef>
          </c:cat>
          <c:val>
            <c:numRef>
              <c:f>Sheet3!$B$1:$B$24</c:f>
              <c:numCache>
                <c:formatCode>0.0</c:formatCode>
                <c:ptCount val="24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1.8</c:v>
                </c:pt>
                <c:pt idx="4">
                  <c:v>1.9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2.2999999999999998</c:v>
                </c:pt>
                <c:pt idx="9">
                  <c:v>2.4</c:v>
                </c:pt>
                <c:pt idx="10">
                  <c:v>2.9</c:v>
                </c:pt>
                <c:pt idx="11">
                  <c:v>3.3</c:v>
                </c:pt>
                <c:pt idx="12">
                  <c:v>3.6</c:v>
                </c:pt>
                <c:pt idx="13">
                  <c:v>4.2</c:v>
                </c:pt>
                <c:pt idx="14">
                  <c:v>4.5999999999999996</c:v>
                </c:pt>
                <c:pt idx="15">
                  <c:v>4.5999999999999996</c:v>
                </c:pt>
                <c:pt idx="16">
                  <c:v>5.8</c:v>
                </c:pt>
                <c:pt idx="17">
                  <c:v>5.8</c:v>
                </c:pt>
                <c:pt idx="18">
                  <c:v>7.4</c:v>
                </c:pt>
                <c:pt idx="19">
                  <c:v>9</c:v>
                </c:pt>
                <c:pt idx="20">
                  <c:v>10.6</c:v>
                </c:pt>
                <c:pt idx="21">
                  <c:v>11</c:v>
                </c:pt>
                <c:pt idx="22">
                  <c:v>11.3</c:v>
                </c:pt>
                <c:pt idx="23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8-4FAC-960E-7680D61912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8718656"/>
        <c:axId val="358717824"/>
      </c:barChart>
      <c:catAx>
        <c:axId val="35871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17824"/>
        <c:crosses val="autoZero"/>
        <c:auto val="1"/>
        <c:lblAlgn val="ctr"/>
        <c:lblOffset val="100"/>
        <c:noMultiLvlLbl val="0"/>
      </c:catAx>
      <c:valAx>
        <c:axId val="3587178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587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Procentuzalna</a:t>
            </a:r>
            <a:r>
              <a:rPr lang="en-US" dirty="0"/>
              <a:t> </a:t>
            </a:r>
            <a:r>
              <a:rPr lang="en-US" dirty="0" err="1"/>
              <a:t>razlika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Sheet20!$K$2:$K$9</c:f>
              <c:strCache>
                <c:ptCount val="8"/>
                <c:pt idx="0">
                  <c:v>Dritan ABAZOVIĆ</c:v>
                </c:pt>
                <c:pt idx="1">
                  <c:v>Aleksa BEČIĆ</c:v>
                </c:pt>
                <c:pt idx="2">
                  <c:v>Danijel ŽIVKOVIĆ</c:v>
                </c:pt>
                <c:pt idx="3">
                  <c:v>Andrija MANDIĆ</c:v>
                </c:pt>
                <c:pt idx="4">
                  <c:v>Milan KNEŽEVIĆ</c:v>
                </c:pt>
                <c:pt idx="5">
                  <c:v>Milo ĐUKANOVIĆ</c:v>
                </c:pt>
                <c:pt idx="6">
                  <c:v>Jakov MILATOVIĆ</c:v>
                </c:pt>
                <c:pt idx="7">
                  <c:v>Milojko SPAJIĆ</c:v>
                </c:pt>
              </c:strCache>
            </c:strRef>
          </c:cat>
          <c:val>
            <c:numRef>
              <c:f>Sheet20!$L$2:$L$9</c:f>
              <c:numCache>
                <c:formatCode>0.0</c:formatCode>
                <c:ptCount val="8"/>
                <c:pt idx="0">
                  <c:v>-1.8266309486701333</c:v>
                </c:pt>
                <c:pt idx="1">
                  <c:v>-6.1850184259956462</c:v>
                </c:pt>
                <c:pt idx="2">
                  <c:v>-1.1536128003710679</c:v>
                </c:pt>
                <c:pt idx="3">
                  <c:v>-3.8205362294311627</c:v>
                </c:pt>
                <c:pt idx="4">
                  <c:v>-3.6260346733567275</c:v>
                </c:pt>
                <c:pt idx="5">
                  <c:v>2.1999999999999993</c:v>
                </c:pt>
                <c:pt idx="6">
                  <c:v>-9.0122635578017114</c:v>
                </c:pt>
                <c:pt idx="7">
                  <c:v>-7.038292281949138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4-4D8C-A2D9-21C684D870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6885312"/>
        <c:axId val="516883648"/>
      </c:barChart>
      <c:catAx>
        <c:axId val="51688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883648"/>
        <c:crosses val="autoZero"/>
        <c:auto val="1"/>
        <c:lblAlgn val="ctr"/>
        <c:lblOffset val="100"/>
        <c:noMultiLvlLbl val="0"/>
      </c:catAx>
      <c:valAx>
        <c:axId val="5168836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168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Uporedno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Sheet20!$I$1</c:f>
              <c:strCache>
                <c:ptCount val="1"/>
                <c:pt idx="0">
                  <c:v>Mart '24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Sheet20!$H$2:$H$9</c:f>
              <c:strCache>
                <c:ptCount val="8"/>
                <c:pt idx="0">
                  <c:v>Dritan ABAZOVIĆ</c:v>
                </c:pt>
                <c:pt idx="1">
                  <c:v>Aleksa BEČIĆ</c:v>
                </c:pt>
                <c:pt idx="2">
                  <c:v>Danijel ŽIVKOVIĆ</c:v>
                </c:pt>
                <c:pt idx="3">
                  <c:v>Andrija MANDIĆ</c:v>
                </c:pt>
                <c:pt idx="4">
                  <c:v>Milan KNEŽEVIĆ</c:v>
                </c:pt>
                <c:pt idx="5">
                  <c:v>Milo ĐUKANOVIĆ</c:v>
                </c:pt>
                <c:pt idx="6">
                  <c:v>Jakov MILATOVIĆ</c:v>
                </c:pt>
                <c:pt idx="7">
                  <c:v>Milojko SPAJIĆ</c:v>
                </c:pt>
              </c:strCache>
            </c:strRef>
          </c:cat>
          <c:val>
            <c:numRef>
              <c:f>Sheet20!$I$2:$I$9</c:f>
              <c:numCache>
                <c:formatCode>###0.0</c:formatCode>
                <c:ptCount val="8"/>
                <c:pt idx="0">
                  <c:v>6.426630948670133</c:v>
                </c:pt>
                <c:pt idx="1">
                  <c:v>11.985018425995646</c:v>
                </c:pt>
                <c:pt idx="2">
                  <c:v>12.153612800371068</c:v>
                </c:pt>
                <c:pt idx="3">
                  <c:v>12.820536229431163</c:v>
                </c:pt>
                <c:pt idx="4">
                  <c:v>14.926034673356728</c:v>
                </c:pt>
                <c:pt idx="5">
                  <c:v>16.3</c:v>
                </c:pt>
                <c:pt idx="6">
                  <c:v>16.412263557801712</c:v>
                </c:pt>
                <c:pt idx="7">
                  <c:v>17.638292281949138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C-44F4-A9A9-E853DDAC91B3}"/>
            </c:ext>
          </c:extLst>
        </c:ser>
        <c:ser>
          <c:idx val="1"/>
          <c:order val="1"/>
          <c:tx>
            <c:strRef>
              <c:f>Sheet20!$J$1</c:f>
              <c:strCache>
                <c:ptCount val="1"/>
                <c:pt idx="0">
                  <c:v>Sept'25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Sheet20!$H$2:$H$9</c:f>
              <c:strCache>
                <c:ptCount val="8"/>
                <c:pt idx="0">
                  <c:v>Dritan ABAZOVIĆ</c:v>
                </c:pt>
                <c:pt idx="1">
                  <c:v>Aleksa BEČIĆ</c:v>
                </c:pt>
                <c:pt idx="2">
                  <c:v>Danijel ŽIVKOVIĆ</c:v>
                </c:pt>
                <c:pt idx="3">
                  <c:v>Andrija MANDIĆ</c:v>
                </c:pt>
                <c:pt idx="4">
                  <c:v>Milan KNEŽEVIĆ</c:v>
                </c:pt>
                <c:pt idx="5">
                  <c:v>Milo ĐUKANOVIĆ</c:v>
                </c:pt>
                <c:pt idx="6">
                  <c:v>Jakov MILATOVIĆ</c:v>
                </c:pt>
                <c:pt idx="7">
                  <c:v>Milojko SPAJIĆ</c:v>
                </c:pt>
              </c:strCache>
            </c:strRef>
          </c:cat>
          <c:val>
            <c:numRef>
              <c:f>Sheet20!$J$2:$J$9</c:f>
              <c:numCache>
                <c:formatCode>0.0</c:formatCode>
                <c:ptCount val="8"/>
                <c:pt idx="0">
                  <c:v>4.5999999999999996</c:v>
                </c:pt>
                <c:pt idx="1">
                  <c:v>5.8</c:v>
                </c:pt>
                <c:pt idx="2">
                  <c:v>11</c:v>
                </c:pt>
                <c:pt idx="3">
                  <c:v>9</c:v>
                </c:pt>
                <c:pt idx="4">
                  <c:v>11.3</c:v>
                </c:pt>
                <c:pt idx="5">
                  <c:v>18.5</c:v>
                </c:pt>
                <c:pt idx="6">
                  <c:v>7.4</c:v>
                </c:pt>
                <c:pt idx="7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C-44F4-A9A9-E853DDAC91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6346256"/>
        <c:axId val="516346672"/>
      </c:barChart>
      <c:catAx>
        <c:axId val="51634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346672"/>
        <c:crosses val="autoZero"/>
        <c:auto val="1"/>
        <c:lblAlgn val="ctr"/>
        <c:lblOffset val="100"/>
        <c:noMultiLvlLbl val="0"/>
      </c:catAx>
      <c:valAx>
        <c:axId val="5163466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1634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55954203027068"/>
          <c:y val="5.6807484436904448E-2"/>
          <c:w val="0.75374048085218914"/>
          <c:h val="0.943192515563095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Sheet40!$A$2:$A$24</c:f>
              <c:strCache>
                <c:ptCount val="23"/>
                <c:pt idx="0">
                  <c:v>Ministarstvo regionalnog razvoja</c:v>
                </c:pt>
                <c:pt idx="1">
                  <c:v>MInistarstvo urbanizam</c:v>
                </c:pt>
                <c:pt idx="2">
                  <c:v>Ministarstvo dijaspore</c:v>
                </c:pt>
                <c:pt idx="3">
                  <c:v>Ministarstvo ekonomije</c:v>
                </c:pt>
                <c:pt idx="4">
                  <c:v>Ministarstvo javnih radova</c:v>
                </c:pt>
                <c:pt idx="5">
                  <c:v>MInistarstvo javne uprave</c:v>
                </c:pt>
                <c:pt idx="6">
                  <c:v>MInistarstvo ekonomije</c:v>
                </c:pt>
                <c:pt idx="7">
                  <c:v>MInistarstvo ljudskih i manjinskih prava</c:v>
                </c:pt>
                <c:pt idx="8">
                  <c:v>MInistarstvo energetike</c:v>
                </c:pt>
                <c:pt idx="9">
                  <c:v>Ministarstvo evropskih integracija</c:v>
                </c:pt>
                <c:pt idx="10">
                  <c:v>MInistarstvo rada i socijalnog staranja</c:v>
                </c:pt>
                <c:pt idx="11">
                  <c:v>MInistarstvo odbrane</c:v>
                </c:pt>
                <c:pt idx="12">
                  <c:v>Ministarstvo pravde</c:v>
                </c:pt>
                <c:pt idx="13">
                  <c:v>MInistarstvo saobraćaja i pomorstva</c:v>
                </c:pt>
                <c:pt idx="14">
                  <c:v>Ministarstvo spoljnih poslova</c:v>
                </c:pt>
                <c:pt idx="15">
                  <c:v>MInistarstvo zdravlja</c:v>
                </c:pt>
                <c:pt idx="16">
                  <c:v>Ministarsrtvo kulture i medija</c:v>
                </c:pt>
                <c:pt idx="17">
                  <c:v>Ministarstvo sporta</c:v>
                </c:pt>
                <c:pt idx="18">
                  <c:v>MInistarstvo unutrašnjih poslovas</c:v>
                </c:pt>
                <c:pt idx="19">
                  <c:v>MInistarstvo finansija</c:v>
                </c:pt>
                <c:pt idx="20">
                  <c:v>MInistarstvo turizma</c:v>
                </c:pt>
                <c:pt idx="21">
                  <c:v>MInistarstvo poljoprivrede</c:v>
                </c:pt>
                <c:pt idx="22">
                  <c:v>MInistarstvo prosvete</c:v>
                </c:pt>
              </c:strCache>
            </c:strRef>
          </c:cat>
          <c:val>
            <c:numRef>
              <c:f>Sheet40!$B$2:$B$24</c:f>
              <c:numCache>
                <c:formatCode>###0.0</c:formatCode>
                <c:ptCount val="23"/>
                <c:pt idx="0">
                  <c:v>0.14860762341770942</c:v>
                </c:pt>
                <c:pt idx="1">
                  <c:v>0.37242188629596945</c:v>
                </c:pt>
                <c:pt idx="2">
                  <c:v>0.79062964866213314</c:v>
                </c:pt>
                <c:pt idx="3">
                  <c:v>1.0554730818778568</c:v>
                </c:pt>
                <c:pt idx="4">
                  <c:v>1.1187528772535789</c:v>
                </c:pt>
                <c:pt idx="5">
                  <c:v>1.2178368633218588</c:v>
                </c:pt>
                <c:pt idx="6">
                  <c:v>1.3292588608124869</c:v>
                </c:pt>
                <c:pt idx="7">
                  <c:v>1.4766030692499617</c:v>
                </c:pt>
                <c:pt idx="8">
                  <c:v>1.5269558396761744</c:v>
                </c:pt>
                <c:pt idx="9">
                  <c:v>2.3627774560320844</c:v>
                </c:pt>
                <c:pt idx="10">
                  <c:v>2.5256500298626592</c:v>
                </c:pt>
                <c:pt idx="11">
                  <c:v>2.9727050424479975</c:v>
                </c:pt>
                <c:pt idx="12">
                  <c:v>3.0470599781379719</c:v>
                </c:pt>
                <c:pt idx="13">
                  <c:v>4.0952402784962558</c:v>
                </c:pt>
                <c:pt idx="14">
                  <c:v>4.4565339969443629</c:v>
                </c:pt>
                <c:pt idx="15">
                  <c:v>4.6272842867806245</c:v>
                </c:pt>
                <c:pt idx="16">
                  <c:v>5.0754126310334149</c:v>
                </c:pt>
                <c:pt idx="17">
                  <c:v>5.7230958213786849</c:v>
                </c:pt>
                <c:pt idx="18">
                  <c:v>6.62080791172977</c:v>
                </c:pt>
                <c:pt idx="19">
                  <c:v>7.0929155786164602</c:v>
                </c:pt>
                <c:pt idx="20">
                  <c:v>9.2306604981776328</c:v>
                </c:pt>
                <c:pt idx="21">
                  <c:v>9.3812391142291656</c:v>
                </c:pt>
                <c:pt idx="22">
                  <c:v>23.752077625565189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E-4D95-BD5E-5DE8F47597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3442608"/>
        <c:axId val="523441776"/>
      </c:barChart>
      <c:catAx>
        <c:axId val="52344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41776"/>
        <c:crosses val="autoZero"/>
        <c:auto val="1"/>
        <c:lblAlgn val="ctr"/>
        <c:lblOffset val="100"/>
        <c:noMultiLvlLbl val="0"/>
      </c:catAx>
      <c:valAx>
        <c:axId val="523441776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2344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Sheet5!$A$2:$A$16</c:f>
              <c:strCache>
                <c:ptCount val="15"/>
                <c:pt idx="0">
                  <c:v>SEP</c:v>
                </c:pt>
                <c:pt idx="1">
                  <c:v>HGI</c:v>
                </c:pt>
                <c:pt idx="2">
                  <c:v>FORCA</c:v>
                </c:pt>
                <c:pt idx="3">
                  <c:v>DUA</c:v>
                </c:pt>
                <c:pt idx="4">
                  <c:v>PREOKRET</c:v>
                </c:pt>
                <c:pt idx="5">
                  <c:v>SNP</c:v>
                </c:pt>
                <c:pt idx="6">
                  <c:v>AF</c:v>
                </c:pt>
                <c:pt idx="7">
                  <c:v>PNP</c:v>
                </c:pt>
                <c:pt idx="8">
                  <c:v>URA</c:v>
                </c:pt>
                <c:pt idx="9">
                  <c:v>ES</c:v>
                </c:pt>
                <c:pt idx="10">
                  <c:v>BS</c:v>
                </c:pt>
                <c:pt idx="11">
                  <c:v>DCG</c:v>
                </c:pt>
                <c:pt idx="12">
                  <c:v>PES</c:v>
                </c:pt>
                <c:pt idx="13">
                  <c:v>ZZBC</c:v>
                </c:pt>
                <c:pt idx="14">
                  <c:v>DPS</c:v>
                </c:pt>
              </c:strCache>
            </c:strRef>
          </c:cat>
          <c:val>
            <c:numRef>
              <c:f>Sheet5!$B$2:$B$16</c:f>
              <c:numCache>
                <c:formatCode>###0.0</c:formatCode>
                <c:ptCount val="15"/>
                <c:pt idx="0">
                  <c:v>0.20286655853432126</c:v>
                </c:pt>
                <c:pt idx="1">
                  <c:v>0.70641872116998294</c:v>
                </c:pt>
                <c:pt idx="2">
                  <c:v>0.74045991316839155</c:v>
                </c:pt>
                <c:pt idx="3">
                  <c:v>0.79303513761967681</c:v>
                </c:pt>
                <c:pt idx="4">
                  <c:v>0.86988877612226201</c:v>
                </c:pt>
                <c:pt idx="5">
                  <c:v>1.3876857420702686</c:v>
                </c:pt>
                <c:pt idx="6">
                  <c:v>1.7991866099766933</c:v>
                </c:pt>
                <c:pt idx="7">
                  <c:v>2.138928611765845</c:v>
                </c:pt>
                <c:pt idx="8">
                  <c:v>3.6142089398760855</c:v>
                </c:pt>
                <c:pt idx="9">
                  <c:v>4.9738812235735859</c:v>
                </c:pt>
                <c:pt idx="10">
                  <c:v>5.0264350262221269</c:v>
                </c:pt>
                <c:pt idx="11">
                  <c:v>8.1705087029238186</c:v>
                </c:pt>
                <c:pt idx="12">
                  <c:v>20.329042645933718</c:v>
                </c:pt>
                <c:pt idx="13">
                  <c:v>23.492806436923452</c:v>
                </c:pt>
                <c:pt idx="14">
                  <c:v>25.754646954119774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7-42F7-8ECB-2059E7BF03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63703072"/>
        <c:axId val="663698912"/>
      </c:barChart>
      <c:catAx>
        <c:axId val="66370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698912"/>
        <c:crosses val="autoZero"/>
        <c:auto val="1"/>
        <c:lblAlgn val="ctr"/>
        <c:lblOffset val="100"/>
        <c:noMultiLvlLbl val="0"/>
      </c:catAx>
      <c:valAx>
        <c:axId val="66369891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66370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Sheet5!$K$2:$K$11</c:f>
              <c:strCache>
                <c:ptCount val="10"/>
                <c:pt idx="0">
                  <c:v>HGI</c:v>
                </c:pt>
                <c:pt idx="1">
                  <c:v>AF</c:v>
                </c:pt>
                <c:pt idx="2">
                  <c:v>PNP</c:v>
                </c:pt>
                <c:pt idx="3">
                  <c:v>URA</c:v>
                </c:pt>
                <c:pt idx="4">
                  <c:v>ES</c:v>
                </c:pt>
                <c:pt idx="5">
                  <c:v>BS</c:v>
                </c:pt>
                <c:pt idx="6">
                  <c:v>DCG</c:v>
                </c:pt>
                <c:pt idx="7">
                  <c:v>PES</c:v>
                </c:pt>
                <c:pt idx="8">
                  <c:v>ZZBC</c:v>
                </c:pt>
                <c:pt idx="9">
                  <c:v>DPS</c:v>
                </c:pt>
              </c:strCache>
            </c:strRef>
          </c:cat>
          <c:val>
            <c:numRef>
              <c:f>Sheet5!$L$2:$L$11</c:f>
              <c:numCache>
                <c:formatCode>0.0</c:formatCode>
                <c:ptCount val="10"/>
                <c:pt idx="0">
                  <c:v>0.7358063570945329</c:v>
                </c:pt>
                <c:pt idx="1">
                  <c:v>1.8740343447121908</c:v>
                </c:pt>
                <c:pt idx="2">
                  <c:v>2.2279099105726932</c:v>
                </c:pt>
                <c:pt idx="3">
                  <c:v>3.7645631891298708</c:v>
                </c:pt>
                <c:pt idx="4">
                  <c:v>5.1807990276321272</c:v>
                </c:pt>
                <c:pt idx="5">
                  <c:v>5.2355391143815879</c:v>
                </c:pt>
                <c:pt idx="6">
                  <c:v>8.5104090026811843</c:v>
                </c:pt>
                <c:pt idx="7">
                  <c:v>21.174748579355029</c:v>
                </c:pt>
                <c:pt idx="8">
                  <c:v>24.470127707898236</c:v>
                </c:pt>
                <c:pt idx="9">
                  <c:v>26.826062766542545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9-44D7-B18A-EC372B94E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4477808"/>
        <c:axId val="574476976"/>
      </c:barChart>
      <c:catAx>
        <c:axId val="57447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476976"/>
        <c:crosses val="autoZero"/>
        <c:auto val="1"/>
        <c:lblAlgn val="ctr"/>
        <c:lblOffset val="100"/>
        <c:noMultiLvlLbl val="0"/>
      </c:catAx>
      <c:valAx>
        <c:axId val="5744769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7447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Sheet14!$B$16</c:f>
              <c:strCache>
                <c:ptCount val="1"/>
                <c:pt idx="0">
                  <c:v>Maj '23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Sheet14!$A$17:$A$25</c:f>
              <c:strCache>
                <c:ptCount val="9"/>
                <c:pt idx="0">
                  <c:v>AF</c:v>
                </c:pt>
                <c:pt idx="1">
                  <c:v>SNP</c:v>
                </c:pt>
                <c:pt idx="2">
                  <c:v>ES</c:v>
                </c:pt>
                <c:pt idx="3">
                  <c:v>URA</c:v>
                </c:pt>
                <c:pt idx="4">
                  <c:v>BS</c:v>
                </c:pt>
                <c:pt idx="5">
                  <c:v>DCG</c:v>
                </c:pt>
                <c:pt idx="6">
                  <c:v>ZZBCG</c:v>
                </c:pt>
                <c:pt idx="7">
                  <c:v>DPS</c:v>
                </c:pt>
                <c:pt idx="8">
                  <c:v>PES</c:v>
                </c:pt>
              </c:strCache>
            </c:strRef>
          </c:cat>
          <c:val>
            <c:numRef>
              <c:f>Sheet14!$B$17:$B$25</c:f>
              <c:numCache>
                <c:formatCode>###0.0</c:formatCode>
                <c:ptCount val="9"/>
                <c:pt idx="0">
                  <c:v>1.9</c:v>
                </c:pt>
                <c:pt idx="1">
                  <c:v>2.1</c:v>
                </c:pt>
                <c:pt idx="3">
                  <c:v>4.4000000000000004</c:v>
                </c:pt>
                <c:pt idx="4">
                  <c:v>5.0999999999999996</c:v>
                </c:pt>
                <c:pt idx="5">
                  <c:v>11.1</c:v>
                </c:pt>
                <c:pt idx="6">
                  <c:v>13.2</c:v>
                </c:pt>
                <c:pt idx="7">
                  <c:v>24.1</c:v>
                </c:pt>
                <c:pt idx="8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8-4800-ADD6-12128272D39B}"/>
            </c:ext>
          </c:extLst>
        </c:ser>
        <c:ser>
          <c:idx val="1"/>
          <c:order val="1"/>
          <c:tx>
            <c:strRef>
              <c:f>Sheet14!$C$16</c:f>
              <c:strCache>
                <c:ptCount val="1"/>
                <c:pt idx="0">
                  <c:v>Mart'24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Sheet14!$A$17:$A$25</c:f>
              <c:strCache>
                <c:ptCount val="9"/>
                <c:pt idx="0">
                  <c:v>AF</c:v>
                </c:pt>
                <c:pt idx="1">
                  <c:v>SNP</c:v>
                </c:pt>
                <c:pt idx="2">
                  <c:v>ES</c:v>
                </c:pt>
                <c:pt idx="3">
                  <c:v>URA</c:v>
                </c:pt>
                <c:pt idx="4">
                  <c:v>BS</c:v>
                </c:pt>
                <c:pt idx="5">
                  <c:v>DCG</c:v>
                </c:pt>
                <c:pt idx="6">
                  <c:v>ZZBCG</c:v>
                </c:pt>
                <c:pt idx="7">
                  <c:v>DPS</c:v>
                </c:pt>
                <c:pt idx="8">
                  <c:v>PES</c:v>
                </c:pt>
              </c:strCache>
            </c:strRef>
          </c:cat>
          <c:val>
            <c:numRef>
              <c:f>Sheet14!$C$17:$C$25</c:f>
              <c:numCache>
                <c:formatCode>###0.0</c:formatCode>
                <c:ptCount val="9"/>
                <c:pt idx="0">
                  <c:v>1.9409150027870279</c:v>
                </c:pt>
                <c:pt idx="1">
                  <c:v>2.1547094853081963</c:v>
                </c:pt>
                <c:pt idx="3">
                  <c:v>3.3879292129610135</c:v>
                </c:pt>
                <c:pt idx="4">
                  <c:v>5.3356556636674384</c:v>
                </c:pt>
                <c:pt idx="5">
                  <c:v>10.042160158643647</c:v>
                </c:pt>
                <c:pt idx="6">
                  <c:v>15.5</c:v>
                </c:pt>
                <c:pt idx="7">
                  <c:v>25.966127918476889</c:v>
                </c:pt>
                <c:pt idx="8">
                  <c:v>26.291313395233797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8-4800-ADD6-12128272D39B}"/>
            </c:ext>
          </c:extLst>
        </c:ser>
        <c:ser>
          <c:idx val="2"/>
          <c:order val="2"/>
          <c:tx>
            <c:strRef>
              <c:f>Sheet14!$D$16</c:f>
              <c:strCache>
                <c:ptCount val="1"/>
                <c:pt idx="0">
                  <c:v>Sept'25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Sheet14!$A$17:$A$25</c:f>
              <c:strCache>
                <c:ptCount val="9"/>
                <c:pt idx="0">
                  <c:v>AF</c:v>
                </c:pt>
                <c:pt idx="1">
                  <c:v>SNP</c:v>
                </c:pt>
                <c:pt idx="2">
                  <c:v>ES</c:v>
                </c:pt>
                <c:pt idx="3">
                  <c:v>URA</c:v>
                </c:pt>
                <c:pt idx="4">
                  <c:v>BS</c:v>
                </c:pt>
                <c:pt idx="5">
                  <c:v>DCG</c:v>
                </c:pt>
                <c:pt idx="6">
                  <c:v>ZZBCG</c:v>
                </c:pt>
                <c:pt idx="7">
                  <c:v>DPS</c:v>
                </c:pt>
                <c:pt idx="8">
                  <c:v>PES</c:v>
                </c:pt>
              </c:strCache>
            </c:strRef>
          </c:cat>
          <c:val>
            <c:numRef>
              <c:f>Sheet14!$D$17:$D$25</c:f>
              <c:numCache>
                <c:formatCode>General</c:formatCode>
                <c:ptCount val="9"/>
                <c:pt idx="0">
                  <c:v>1.8</c:v>
                </c:pt>
                <c:pt idx="1">
                  <c:v>1.4</c:v>
                </c:pt>
                <c:pt idx="2">
                  <c:v>5</c:v>
                </c:pt>
                <c:pt idx="3">
                  <c:v>3.6</c:v>
                </c:pt>
                <c:pt idx="4">
                  <c:v>5</c:v>
                </c:pt>
                <c:pt idx="5">
                  <c:v>8.1999999999999993</c:v>
                </c:pt>
                <c:pt idx="6">
                  <c:v>23.5</c:v>
                </c:pt>
                <c:pt idx="7">
                  <c:v>25.8</c:v>
                </c:pt>
                <c:pt idx="8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8-4800-ADD6-12128272D3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583658335"/>
        <c:axId val="583652095"/>
      </c:barChart>
      <c:catAx>
        <c:axId val="58365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652095"/>
        <c:crosses val="autoZero"/>
        <c:auto val="1"/>
        <c:lblAlgn val="ctr"/>
        <c:lblOffset val="100"/>
        <c:noMultiLvlLbl val="0"/>
      </c:catAx>
      <c:valAx>
        <c:axId val="583652095"/>
        <c:scaling>
          <c:orientation val="minMax"/>
        </c:scaling>
        <c:delete val="0"/>
        <c:axPos val="b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65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građani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Sheet16!$D$5:$D$7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Nemam odredjeno mišljenje</c:v>
                </c:pt>
              </c:strCache>
            </c:strRef>
          </c:cat>
          <c:val>
            <c:numRef>
              <c:f>Sheet16!$E$5:$E$7</c:f>
              <c:numCache>
                <c:formatCode>###0.0</c:formatCode>
                <c:ptCount val="3"/>
                <c:pt idx="0">
                  <c:v>71.3</c:v>
                </c:pt>
                <c:pt idx="1">
                  <c:v>17.5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C-4583-B665-EAF28F509A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63703072"/>
        <c:axId val="663698912"/>
      </c:barChart>
      <c:catAx>
        <c:axId val="66370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698912"/>
        <c:crosses val="autoZero"/>
        <c:auto val="1"/>
        <c:lblAlgn val="ctr"/>
        <c:lblOffset val="100"/>
        <c:noMultiLvlLbl val="0"/>
      </c:catAx>
      <c:valAx>
        <c:axId val="66369891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66370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Opredeljeni</a:t>
            </a:r>
            <a:r>
              <a:rPr lang="en-US" dirty="0"/>
              <a:t>/Referendum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F1-4C43-9AB5-6282A3E07B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F1-4C43-9AB5-6282A3E07B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F1-4C43-9AB5-6282A3E07BA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F1-4C43-9AB5-6282A3E07BA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Sheet16!$G$12:$G$13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Sheet16!$H$12:$H$13</c:f>
              <c:numCache>
                <c:formatCode>###0.0</c:formatCode>
                <c:ptCount val="2"/>
                <c:pt idx="0">
                  <c:v>80.3</c:v>
                </c:pt>
                <c:pt idx="1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1-4C43-9AB5-6282A3E07B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Pravim putem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Sheet1!$B$12:$B$35</c:f>
              <c:strCache>
                <c:ptCount val="24"/>
                <c:pt idx="0">
                  <c:v>Okt, 2009</c:v>
                </c:pt>
                <c:pt idx="1">
                  <c:v>Nov, 2010</c:v>
                </c:pt>
                <c:pt idx="2">
                  <c:v>Sep, 2011</c:v>
                </c:pt>
                <c:pt idx="3">
                  <c:v>Sep, 2012</c:v>
                </c:pt>
                <c:pt idx="4">
                  <c:v>Mart 2013</c:v>
                </c:pt>
                <c:pt idx="5">
                  <c:v>Sep, 2014</c:v>
                </c:pt>
                <c:pt idx="6">
                  <c:v>Jul, 2015</c:v>
                </c:pt>
                <c:pt idx="7">
                  <c:v>Nov, 2015</c:v>
                </c:pt>
                <c:pt idx="8">
                  <c:v>Jun, 2016</c:v>
                </c:pt>
                <c:pt idx="9">
                  <c:v>Dec, 2016</c:v>
                </c:pt>
                <c:pt idx="10">
                  <c:v>Jun, 2017</c:v>
                </c:pt>
                <c:pt idx="11">
                  <c:v>Dec, 2017</c:v>
                </c:pt>
                <c:pt idx="12">
                  <c:v>Mar, 2018</c:v>
                </c:pt>
                <c:pt idx="13">
                  <c:v>Dec, 2018</c:v>
                </c:pt>
                <c:pt idx="14">
                  <c:v>Jul, 2019</c:v>
                </c:pt>
                <c:pt idx="15">
                  <c:v>Dec, 2019</c:v>
                </c:pt>
                <c:pt idx="16">
                  <c:v>Avg, 2020</c:v>
                </c:pt>
                <c:pt idx="17">
                  <c:v>Jun, 2021</c:v>
                </c:pt>
                <c:pt idx="18">
                  <c:v>Dec, 2021</c:v>
                </c:pt>
                <c:pt idx="19">
                  <c:v>Jun, 2022</c:v>
                </c:pt>
                <c:pt idx="20">
                  <c:v>Dec, 2022</c:v>
                </c:pt>
                <c:pt idx="21">
                  <c:v>Maj, 2023</c:v>
                </c:pt>
                <c:pt idx="22">
                  <c:v>Mart, 2024</c:v>
                </c:pt>
                <c:pt idx="23">
                  <c:v>Sept, 2025</c:v>
                </c:pt>
              </c:strCache>
            </c:strRef>
          </c:cat>
          <c:val>
            <c:numRef>
              <c:f>Sheet1!$C$12:$C$35</c:f>
              <c:numCache>
                <c:formatCode>General</c:formatCode>
                <c:ptCount val="24"/>
                <c:pt idx="0">
                  <c:v>41.5</c:v>
                </c:pt>
                <c:pt idx="1">
                  <c:v>46.4</c:v>
                </c:pt>
                <c:pt idx="2" formatCode="0.0">
                  <c:v>45.241699196231735</c:v>
                </c:pt>
                <c:pt idx="3" formatCode="0.0">
                  <c:v>33.87420371380324</c:v>
                </c:pt>
                <c:pt idx="4" formatCode="0.0">
                  <c:v>36.801300218626537</c:v>
                </c:pt>
                <c:pt idx="5" formatCode="###0.0">
                  <c:v>35.096370049594142</c:v>
                </c:pt>
                <c:pt idx="6" formatCode="###0.0">
                  <c:v>36.25738889363037</c:v>
                </c:pt>
                <c:pt idx="7" formatCode="###0.0">
                  <c:v>34.84390465951904</c:v>
                </c:pt>
                <c:pt idx="8" formatCode="###0.0">
                  <c:v>37.428835329570909</c:v>
                </c:pt>
                <c:pt idx="9" formatCode="###0.0">
                  <c:v>32.830237300441496</c:v>
                </c:pt>
                <c:pt idx="10" formatCode="###0.0">
                  <c:v>25.363692339163961</c:v>
                </c:pt>
                <c:pt idx="11" formatCode="###0.0">
                  <c:v>33.700000000000003</c:v>
                </c:pt>
                <c:pt idx="12" formatCode="###0.0">
                  <c:v>42.118900181591648</c:v>
                </c:pt>
                <c:pt idx="13" formatCode="###0.0">
                  <c:v>32.50385219680836</c:v>
                </c:pt>
                <c:pt idx="14" formatCode="###0.0">
                  <c:v>30.144061382519848</c:v>
                </c:pt>
                <c:pt idx="15" formatCode="###0.0">
                  <c:v>28.163323938182977</c:v>
                </c:pt>
                <c:pt idx="16" formatCode="###0.0">
                  <c:v>26.271721739479375</c:v>
                </c:pt>
                <c:pt idx="17" formatCode="###0.0">
                  <c:v>27.086003323079478</c:v>
                </c:pt>
                <c:pt idx="18">
                  <c:v>24.6</c:v>
                </c:pt>
                <c:pt idx="19" formatCode="###0.0">
                  <c:v>20.374840894220224</c:v>
                </c:pt>
                <c:pt idx="20" formatCode="###0.0">
                  <c:v>27.641606163298384</c:v>
                </c:pt>
                <c:pt idx="21" formatCode="###0.0">
                  <c:v>38.056433385972468</c:v>
                </c:pt>
                <c:pt idx="22" formatCode="###0.0">
                  <c:v>34.59631805135605</c:v>
                </c:pt>
                <c:pt idx="23" formatCode="###0.0">
                  <c:v>36.019109922260213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F9-42AD-B0E7-A60C761B1CFB}"/>
            </c:ext>
          </c:extLst>
        </c:ser>
        <c:ser>
          <c:idx val="1"/>
          <c:order val="1"/>
          <c:tx>
            <c:strRef>
              <c:f>Sheet1!$D$11</c:f>
              <c:strCache>
                <c:ptCount val="1"/>
                <c:pt idx="0">
                  <c:v>Pogrešnim putem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Sheet1!$B$12:$B$35</c:f>
              <c:strCache>
                <c:ptCount val="24"/>
                <c:pt idx="0">
                  <c:v>Okt, 2009</c:v>
                </c:pt>
                <c:pt idx="1">
                  <c:v>Nov, 2010</c:v>
                </c:pt>
                <c:pt idx="2">
                  <c:v>Sep, 2011</c:v>
                </c:pt>
                <c:pt idx="3">
                  <c:v>Sep, 2012</c:v>
                </c:pt>
                <c:pt idx="4">
                  <c:v>Mart 2013</c:v>
                </c:pt>
                <c:pt idx="5">
                  <c:v>Sep, 2014</c:v>
                </c:pt>
                <c:pt idx="6">
                  <c:v>Jul, 2015</c:v>
                </c:pt>
                <c:pt idx="7">
                  <c:v>Nov, 2015</c:v>
                </c:pt>
                <c:pt idx="8">
                  <c:v>Jun, 2016</c:v>
                </c:pt>
                <c:pt idx="9">
                  <c:v>Dec, 2016</c:v>
                </c:pt>
                <c:pt idx="10">
                  <c:v>Jun, 2017</c:v>
                </c:pt>
                <c:pt idx="11">
                  <c:v>Dec, 2017</c:v>
                </c:pt>
                <c:pt idx="12">
                  <c:v>Mar, 2018</c:v>
                </c:pt>
                <c:pt idx="13">
                  <c:v>Dec, 2018</c:v>
                </c:pt>
                <c:pt idx="14">
                  <c:v>Jul, 2019</c:v>
                </c:pt>
                <c:pt idx="15">
                  <c:v>Dec, 2019</c:v>
                </c:pt>
                <c:pt idx="16">
                  <c:v>Avg, 2020</c:v>
                </c:pt>
                <c:pt idx="17">
                  <c:v>Jun, 2021</c:v>
                </c:pt>
                <c:pt idx="18">
                  <c:v>Dec, 2021</c:v>
                </c:pt>
                <c:pt idx="19">
                  <c:v>Jun, 2022</c:v>
                </c:pt>
                <c:pt idx="20">
                  <c:v>Dec, 2022</c:v>
                </c:pt>
                <c:pt idx="21">
                  <c:v>Maj, 2023</c:v>
                </c:pt>
                <c:pt idx="22">
                  <c:v>Mart, 2024</c:v>
                </c:pt>
                <c:pt idx="23">
                  <c:v>Sept, 2025</c:v>
                </c:pt>
              </c:strCache>
            </c:strRef>
          </c:cat>
          <c:val>
            <c:numRef>
              <c:f>Sheet1!$D$12:$D$35</c:f>
              <c:numCache>
                <c:formatCode>General</c:formatCode>
                <c:ptCount val="24"/>
                <c:pt idx="0">
                  <c:v>24.5</c:v>
                </c:pt>
                <c:pt idx="1">
                  <c:v>21.5</c:v>
                </c:pt>
                <c:pt idx="2" formatCode="0.0">
                  <c:v>22.664353301310964</c:v>
                </c:pt>
                <c:pt idx="3" formatCode="0.0">
                  <c:v>32.544365145891078</c:v>
                </c:pt>
                <c:pt idx="4" formatCode="0.0">
                  <c:v>34.777219806622021</c:v>
                </c:pt>
                <c:pt idx="5" formatCode="###0.0">
                  <c:v>32.846624879756412</c:v>
                </c:pt>
                <c:pt idx="6" formatCode="###0.0">
                  <c:v>29.302062600741845</c:v>
                </c:pt>
                <c:pt idx="7" formatCode="###0.0">
                  <c:v>34.739741019457462</c:v>
                </c:pt>
                <c:pt idx="8" formatCode="###0.0">
                  <c:v>31.420897823274963</c:v>
                </c:pt>
                <c:pt idx="9" formatCode="###0.0">
                  <c:v>35.342416955922737</c:v>
                </c:pt>
                <c:pt idx="10" formatCode="###0.0">
                  <c:v>38.916298288787516</c:v>
                </c:pt>
                <c:pt idx="11" formatCode="###0.0">
                  <c:v>37.200000000000003</c:v>
                </c:pt>
                <c:pt idx="12" formatCode="###0.0">
                  <c:v>42.38377366635963</c:v>
                </c:pt>
                <c:pt idx="13" formatCode="###0.0">
                  <c:v>42.464132520353168</c:v>
                </c:pt>
                <c:pt idx="14" formatCode="###0.0">
                  <c:v>44.845978847764407</c:v>
                </c:pt>
                <c:pt idx="15" formatCode="###0.0">
                  <c:v>46.240467669708195</c:v>
                </c:pt>
                <c:pt idx="16" formatCode="###0.0">
                  <c:v>45.90810091547182</c:v>
                </c:pt>
                <c:pt idx="17" formatCode="###0.0">
                  <c:v>44.089252769271837</c:v>
                </c:pt>
                <c:pt idx="18">
                  <c:v>46.8</c:v>
                </c:pt>
                <c:pt idx="19" formatCode="###0.0">
                  <c:v>51.551232142026329</c:v>
                </c:pt>
                <c:pt idx="20" formatCode="###0.0">
                  <c:v>42.627522673308157</c:v>
                </c:pt>
                <c:pt idx="21" formatCode="###0.0">
                  <c:v>29.846327278568591</c:v>
                </c:pt>
                <c:pt idx="22" formatCode="###0.0">
                  <c:v>31.129193051443778</c:v>
                </c:pt>
                <c:pt idx="23" formatCode="###0.0">
                  <c:v>38.044820648520172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F9-42AD-B0E7-A60C761B1C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64624"/>
        <c:axId val="23370864"/>
      </c:lineChart>
      <c:catAx>
        <c:axId val="233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0864"/>
        <c:crosses val="autoZero"/>
        <c:auto val="1"/>
        <c:lblAlgn val="ctr"/>
        <c:lblOffset val="100"/>
        <c:noMultiLvlLbl val="0"/>
      </c:catAx>
      <c:valAx>
        <c:axId val="23370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36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Sheet16!$K$4:$AL$4</c:f>
              <c:strCache>
                <c:ptCount val="28"/>
                <c:pt idx="0">
                  <c:v>Okt ’07</c:v>
                </c:pt>
                <c:pt idx="1">
                  <c:v>Feb ’08</c:v>
                </c:pt>
                <c:pt idx="2">
                  <c:v>Okt ’09</c:v>
                </c:pt>
                <c:pt idx="3">
                  <c:v>Okt ’10</c:v>
                </c:pt>
                <c:pt idx="4">
                  <c:v>Sep'11</c:v>
                </c:pt>
                <c:pt idx="5">
                  <c:v>Dec'11</c:v>
                </c:pt>
                <c:pt idx="6">
                  <c:v>Jul'12</c:v>
                </c:pt>
                <c:pt idx="7">
                  <c:v>Sept'12</c:v>
                </c:pt>
                <c:pt idx="8">
                  <c:v>Mart '13</c:v>
                </c:pt>
                <c:pt idx="9">
                  <c:v>Sep'14</c:v>
                </c:pt>
                <c:pt idx="10">
                  <c:v>Jul'15</c:v>
                </c:pt>
                <c:pt idx="11">
                  <c:v>Nov'15</c:v>
                </c:pt>
                <c:pt idx="12">
                  <c:v>Jun'16</c:v>
                </c:pt>
                <c:pt idx="13">
                  <c:v>Dec'16</c:v>
                </c:pt>
                <c:pt idx="14">
                  <c:v>Jun'17</c:v>
                </c:pt>
                <c:pt idx="15">
                  <c:v>Dec'17</c:v>
                </c:pt>
                <c:pt idx="16">
                  <c:v>Mart'18</c:v>
                </c:pt>
                <c:pt idx="17">
                  <c:v>Dec'18</c:v>
                </c:pt>
                <c:pt idx="18">
                  <c:v>Jul'19</c:v>
                </c:pt>
                <c:pt idx="19">
                  <c:v>Dec'19</c:v>
                </c:pt>
                <c:pt idx="20">
                  <c:v>Avg'20</c:v>
                </c:pt>
                <c:pt idx="21">
                  <c:v>Jun'21</c:v>
                </c:pt>
                <c:pt idx="22">
                  <c:v>Dec'21</c:v>
                </c:pt>
                <c:pt idx="23">
                  <c:v>Jun'22</c:v>
                </c:pt>
                <c:pt idx="24">
                  <c:v>Dec'22</c:v>
                </c:pt>
                <c:pt idx="25">
                  <c:v>Maj'23</c:v>
                </c:pt>
                <c:pt idx="26">
                  <c:v>Mar'24</c:v>
                </c:pt>
                <c:pt idx="27">
                  <c:v>Sept'25</c:v>
                </c:pt>
              </c:strCache>
            </c:strRef>
          </c:cat>
          <c:val>
            <c:numRef>
              <c:f>Sheet16!$K$5:$AL$5</c:f>
              <c:numCache>
                <c:formatCode>General</c:formatCode>
                <c:ptCount val="28"/>
                <c:pt idx="0">
                  <c:v>72.400000000000006</c:v>
                </c:pt>
                <c:pt idx="1">
                  <c:v>72.8</c:v>
                </c:pt>
                <c:pt idx="2">
                  <c:v>76.099999999999994</c:v>
                </c:pt>
                <c:pt idx="3">
                  <c:v>70.400000000000006</c:v>
                </c:pt>
                <c:pt idx="4">
                  <c:v>62.3</c:v>
                </c:pt>
                <c:pt idx="5">
                  <c:v>70.400000000000006</c:v>
                </c:pt>
                <c:pt idx="6">
                  <c:v>65.5</c:v>
                </c:pt>
                <c:pt idx="7" formatCode="0.0">
                  <c:v>59.926186310317775</c:v>
                </c:pt>
                <c:pt idx="8" formatCode="0.0">
                  <c:v>60.869125108486855</c:v>
                </c:pt>
                <c:pt idx="9">
                  <c:v>61.1</c:v>
                </c:pt>
                <c:pt idx="10">
                  <c:v>63.3</c:v>
                </c:pt>
                <c:pt idx="11">
                  <c:v>63.7</c:v>
                </c:pt>
                <c:pt idx="12">
                  <c:v>61.7</c:v>
                </c:pt>
                <c:pt idx="13">
                  <c:v>63</c:v>
                </c:pt>
                <c:pt idx="14">
                  <c:v>56.1</c:v>
                </c:pt>
                <c:pt idx="15">
                  <c:v>62.2</c:v>
                </c:pt>
                <c:pt idx="16">
                  <c:v>67.900000000000006</c:v>
                </c:pt>
                <c:pt idx="17">
                  <c:v>63.3</c:v>
                </c:pt>
                <c:pt idx="18">
                  <c:v>58.2</c:v>
                </c:pt>
                <c:pt idx="19" formatCode="###0.0">
                  <c:v>54.983757007327874</c:v>
                </c:pt>
                <c:pt idx="20">
                  <c:v>54</c:v>
                </c:pt>
                <c:pt idx="21" formatCode="###0.0">
                  <c:v>70.258036697937854</c:v>
                </c:pt>
                <c:pt idx="22">
                  <c:v>70.7</c:v>
                </c:pt>
                <c:pt idx="23" formatCode="###0.0">
                  <c:v>67.799200757909432</c:v>
                </c:pt>
                <c:pt idx="24">
                  <c:v>74.900000000000006</c:v>
                </c:pt>
                <c:pt idx="25" formatCode="###0.0">
                  <c:v>76.553807524573955</c:v>
                </c:pt>
                <c:pt idx="26">
                  <c:v>78</c:v>
                </c:pt>
                <c:pt idx="27" formatCode="###0.0">
                  <c:v>71.3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59-4AB7-8B91-F0E6B1111A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630080"/>
        <c:axId val="53631616"/>
      </c:lineChart>
      <c:catAx>
        <c:axId val="53630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3631616"/>
        <c:crosses val="autoZero"/>
        <c:auto val="1"/>
        <c:lblAlgn val="ctr"/>
        <c:lblOffset val="100"/>
        <c:noMultiLvlLbl val="0"/>
      </c:catAx>
      <c:valAx>
        <c:axId val="53631616"/>
        <c:scaling>
          <c:orientation val="minMax"/>
          <c:min val="50"/>
        </c:scaling>
        <c:delete val="1"/>
        <c:axPos val="l"/>
        <c:numFmt formatCode="General" sourceLinked="1"/>
        <c:majorTickMark val="none"/>
        <c:minorTickMark val="none"/>
        <c:tickLblPos val="nextTo"/>
        <c:crossAx val="5363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DD-40CD-B3C8-F4129E70ED1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DD-40CD-B3C8-F4129E70ED15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DD-40CD-B3C8-F4129E70ED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Sheet17!$C$4:$C$6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nema stav</c:v>
                </c:pt>
              </c:strCache>
            </c:strRef>
          </c:cat>
          <c:val>
            <c:numRef>
              <c:f>Sheet17!$D$4:$D$6</c:f>
              <c:numCache>
                <c:formatCode>###0.0</c:formatCode>
                <c:ptCount val="3"/>
                <c:pt idx="0">
                  <c:v>42.1</c:v>
                </c:pt>
                <c:pt idx="1">
                  <c:v>40.700000000000003</c:v>
                </c:pt>
                <c:pt idx="2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DD-40CD-B3C8-F4129E70ED1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Sheet17!$L$5</c:f>
              <c:strCache>
                <c:ptCount val="1"/>
                <c:pt idx="0">
                  <c:v>DA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Sheet17!$M$4:$AM$4</c:f>
              <c:strCache>
                <c:ptCount val="27"/>
                <c:pt idx="0">
                  <c:v>Nov ’08</c:v>
                </c:pt>
                <c:pt idx="1">
                  <c:v>Oct’09</c:v>
                </c:pt>
                <c:pt idx="2">
                  <c:v>Okt'10</c:v>
                </c:pt>
                <c:pt idx="3">
                  <c:v>Sep'11</c:v>
                </c:pt>
                <c:pt idx="4">
                  <c:v>Dec'11</c:v>
                </c:pt>
                <c:pt idx="5">
                  <c:v>Jul'12</c:v>
                </c:pt>
                <c:pt idx="6">
                  <c:v>Sept'12</c:v>
                </c:pt>
                <c:pt idx="7">
                  <c:v>Mart'13</c:v>
                </c:pt>
                <c:pt idx="8">
                  <c:v>Sept '14</c:v>
                </c:pt>
                <c:pt idx="9">
                  <c:v>Jul'15</c:v>
                </c:pt>
                <c:pt idx="10">
                  <c:v>Nov' 15</c:v>
                </c:pt>
                <c:pt idx="11">
                  <c:v>Jun' 16</c:v>
                </c:pt>
                <c:pt idx="12">
                  <c:v>Dec'16</c:v>
                </c:pt>
                <c:pt idx="13">
                  <c:v>Jun'17</c:v>
                </c:pt>
                <c:pt idx="14">
                  <c:v>Dec'17</c:v>
                </c:pt>
                <c:pt idx="15">
                  <c:v>Mart'18</c:v>
                </c:pt>
                <c:pt idx="16">
                  <c:v>Dec'18</c:v>
                </c:pt>
                <c:pt idx="17">
                  <c:v>Jul'19</c:v>
                </c:pt>
                <c:pt idx="18">
                  <c:v>Dec'19</c:v>
                </c:pt>
                <c:pt idx="19">
                  <c:v>Avg'20</c:v>
                </c:pt>
                <c:pt idx="20">
                  <c:v>Jun'21</c:v>
                </c:pt>
                <c:pt idx="21">
                  <c:v>Dec'21</c:v>
                </c:pt>
                <c:pt idx="22">
                  <c:v>Jun '22</c:v>
                </c:pt>
                <c:pt idx="23">
                  <c:v>Dec'22</c:v>
                </c:pt>
                <c:pt idx="24">
                  <c:v>Maj'23</c:v>
                </c:pt>
                <c:pt idx="25">
                  <c:v>Mar'24</c:v>
                </c:pt>
                <c:pt idx="26">
                  <c:v>Sep'25</c:v>
                </c:pt>
              </c:strCache>
            </c:strRef>
          </c:cat>
          <c:val>
            <c:numRef>
              <c:f>Sheet17!$M$5:$AM$5</c:f>
              <c:numCache>
                <c:formatCode>General</c:formatCode>
                <c:ptCount val="27"/>
                <c:pt idx="0">
                  <c:v>26.9</c:v>
                </c:pt>
                <c:pt idx="1">
                  <c:v>31.2</c:v>
                </c:pt>
                <c:pt idx="2">
                  <c:v>32.6</c:v>
                </c:pt>
                <c:pt idx="3" formatCode="0.0">
                  <c:v>30.937230663910459</c:v>
                </c:pt>
                <c:pt idx="4" formatCode="####.0">
                  <c:v>38.286615623579571</c:v>
                </c:pt>
                <c:pt idx="5">
                  <c:v>37.299999999999997</c:v>
                </c:pt>
                <c:pt idx="6" formatCode="0.0">
                  <c:v>36.79840584198346</c:v>
                </c:pt>
                <c:pt idx="7" formatCode="0.0">
                  <c:v>30.971637230553075</c:v>
                </c:pt>
                <c:pt idx="8" formatCode="###0.0">
                  <c:v>35.40909453428371</c:v>
                </c:pt>
                <c:pt idx="9" formatCode="###0.0">
                  <c:v>36.597746895056119</c:v>
                </c:pt>
                <c:pt idx="10" formatCode="###0.0">
                  <c:v>36.456654172840942</c:v>
                </c:pt>
                <c:pt idx="11" formatCode="###0.0">
                  <c:v>37.1</c:v>
                </c:pt>
                <c:pt idx="12">
                  <c:v>39.5</c:v>
                </c:pt>
                <c:pt idx="13" formatCode="###0.0">
                  <c:v>38.67913005770744</c:v>
                </c:pt>
                <c:pt idx="14" formatCode="###0.0">
                  <c:v>42.509872448768718</c:v>
                </c:pt>
                <c:pt idx="15">
                  <c:v>45</c:v>
                </c:pt>
                <c:pt idx="16" formatCode="###0.0">
                  <c:v>39.687591422415196</c:v>
                </c:pt>
                <c:pt idx="17" formatCode="###0.0">
                  <c:v>38.12457137063199</c:v>
                </c:pt>
                <c:pt idx="18" formatCode="###0.0">
                  <c:v>38.399665950208401</c:v>
                </c:pt>
                <c:pt idx="19" formatCode="###0.0">
                  <c:v>37.714328269115633</c:v>
                </c:pt>
                <c:pt idx="20" formatCode="###0.0">
                  <c:v>44.727431437744677</c:v>
                </c:pt>
                <c:pt idx="21" formatCode="###0.0">
                  <c:v>46.250230867301852</c:v>
                </c:pt>
                <c:pt idx="22" formatCode="###0.0">
                  <c:v>42.072554189429447</c:v>
                </c:pt>
                <c:pt idx="23" formatCode="###0.0">
                  <c:v>43.813174526616322</c:v>
                </c:pt>
                <c:pt idx="24" formatCode="###0.0">
                  <c:v>46.69361367046109</c:v>
                </c:pt>
                <c:pt idx="25" formatCode="###0.0">
                  <c:v>49.527559536988967</c:v>
                </c:pt>
                <c:pt idx="26" formatCode="###0.0">
                  <c:v>42.1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47-4C32-BD53-FA4C780D31A8}"/>
            </c:ext>
          </c:extLst>
        </c:ser>
        <c:ser>
          <c:idx val="1"/>
          <c:order val="1"/>
          <c:tx>
            <c:strRef>
              <c:f>Sheet17!$L$6</c:f>
              <c:strCache>
                <c:ptCount val="1"/>
                <c:pt idx="0">
                  <c:v>NE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Sheet17!$M$4:$AM$4</c:f>
              <c:strCache>
                <c:ptCount val="27"/>
                <c:pt idx="0">
                  <c:v>Nov ’08</c:v>
                </c:pt>
                <c:pt idx="1">
                  <c:v>Oct’09</c:v>
                </c:pt>
                <c:pt idx="2">
                  <c:v>Okt'10</c:v>
                </c:pt>
                <c:pt idx="3">
                  <c:v>Sep'11</c:v>
                </c:pt>
                <c:pt idx="4">
                  <c:v>Dec'11</c:v>
                </c:pt>
                <c:pt idx="5">
                  <c:v>Jul'12</c:v>
                </c:pt>
                <c:pt idx="6">
                  <c:v>Sept'12</c:v>
                </c:pt>
                <c:pt idx="7">
                  <c:v>Mart'13</c:v>
                </c:pt>
                <c:pt idx="8">
                  <c:v>Sept '14</c:v>
                </c:pt>
                <c:pt idx="9">
                  <c:v>Jul'15</c:v>
                </c:pt>
                <c:pt idx="10">
                  <c:v>Nov' 15</c:v>
                </c:pt>
                <c:pt idx="11">
                  <c:v>Jun' 16</c:v>
                </c:pt>
                <c:pt idx="12">
                  <c:v>Dec'16</c:v>
                </c:pt>
                <c:pt idx="13">
                  <c:v>Jun'17</c:v>
                </c:pt>
                <c:pt idx="14">
                  <c:v>Dec'17</c:v>
                </c:pt>
                <c:pt idx="15">
                  <c:v>Mart'18</c:v>
                </c:pt>
                <c:pt idx="16">
                  <c:v>Dec'18</c:v>
                </c:pt>
                <c:pt idx="17">
                  <c:v>Jul'19</c:v>
                </c:pt>
                <c:pt idx="18">
                  <c:v>Dec'19</c:v>
                </c:pt>
                <c:pt idx="19">
                  <c:v>Avg'20</c:v>
                </c:pt>
                <c:pt idx="20">
                  <c:v>Jun'21</c:v>
                </c:pt>
                <c:pt idx="21">
                  <c:v>Dec'21</c:v>
                </c:pt>
                <c:pt idx="22">
                  <c:v>Jun '22</c:v>
                </c:pt>
                <c:pt idx="23">
                  <c:v>Dec'22</c:v>
                </c:pt>
                <c:pt idx="24">
                  <c:v>Maj'23</c:v>
                </c:pt>
                <c:pt idx="25">
                  <c:v>Mar'24</c:v>
                </c:pt>
                <c:pt idx="26">
                  <c:v>Sep'25</c:v>
                </c:pt>
              </c:strCache>
            </c:strRef>
          </c:cat>
          <c:val>
            <c:numRef>
              <c:f>Sheet17!$M$6:$AM$6</c:f>
              <c:numCache>
                <c:formatCode>General</c:formatCode>
                <c:ptCount val="27"/>
                <c:pt idx="0">
                  <c:v>46.9</c:v>
                </c:pt>
                <c:pt idx="1">
                  <c:v>44</c:v>
                </c:pt>
                <c:pt idx="2">
                  <c:v>39.700000000000003</c:v>
                </c:pt>
                <c:pt idx="3" formatCode="0.0">
                  <c:v>39.547991912102923</c:v>
                </c:pt>
                <c:pt idx="4" formatCode="####.0">
                  <c:v>36.100714042184968</c:v>
                </c:pt>
                <c:pt idx="5">
                  <c:v>42.4</c:v>
                </c:pt>
                <c:pt idx="6" formatCode="0.0">
                  <c:v>38.364805667212615</c:v>
                </c:pt>
                <c:pt idx="7" formatCode="0.0">
                  <c:v>52.050927055176615</c:v>
                </c:pt>
                <c:pt idx="8" formatCode="###0.0">
                  <c:v>44.527507504798145</c:v>
                </c:pt>
                <c:pt idx="9" formatCode="###0.0">
                  <c:v>37.266898261908004</c:v>
                </c:pt>
                <c:pt idx="10" formatCode="###0.0">
                  <c:v>36.173150865366985</c:v>
                </c:pt>
                <c:pt idx="11" formatCode="###0.0">
                  <c:v>36.4</c:v>
                </c:pt>
                <c:pt idx="12">
                  <c:v>39.700000000000003</c:v>
                </c:pt>
                <c:pt idx="13" formatCode="###0.0">
                  <c:v>39.849812825390799</c:v>
                </c:pt>
                <c:pt idx="14" formatCode="###0.0">
                  <c:v>38.793178236757328</c:v>
                </c:pt>
                <c:pt idx="15">
                  <c:v>47</c:v>
                </c:pt>
                <c:pt idx="16" formatCode="###0.0">
                  <c:v>42.614453888825608</c:v>
                </c:pt>
                <c:pt idx="17" formatCode="###0.0">
                  <c:v>43.327074047195346</c:v>
                </c:pt>
                <c:pt idx="18" formatCode="###0.0">
                  <c:v>41.60972027791081</c:v>
                </c:pt>
                <c:pt idx="19" formatCode="###0.0">
                  <c:v>40.837169262635342</c:v>
                </c:pt>
                <c:pt idx="20" formatCode="###0.0">
                  <c:v>34.480905768376154</c:v>
                </c:pt>
                <c:pt idx="21" formatCode="###0.0">
                  <c:v>30.929036670736469</c:v>
                </c:pt>
                <c:pt idx="22" formatCode="###0.0">
                  <c:v>40.778497614096757</c:v>
                </c:pt>
                <c:pt idx="23" formatCode="###0.0">
                  <c:v>39.762783164986146</c:v>
                </c:pt>
                <c:pt idx="24" formatCode="###0.0">
                  <c:v>36.649011733146125</c:v>
                </c:pt>
                <c:pt idx="25" formatCode="###0.0">
                  <c:v>30.748634265178854</c:v>
                </c:pt>
                <c:pt idx="26" formatCode="###0.0">
                  <c:v>40.700000000000003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47-4C32-BD53-FA4C780D31A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3698944"/>
        <c:axId val="53700480"/>
      </c:lineChart>
      <c:catAx>
        <c:axId val="5369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00480"/>
        <c:crosses val="autoZero"/>
        <c:auto val="1"/>
        <c:lblAlgn val="ctr"/>
        <c:lblOffset val="100"/>
        <c:noMultiLvlLbl val="0"/>
      </c:catAx>
      <c:valAx>
        <c:axId val="53700480"/>
        <c:scaling>
          <c:orientation val="minMax"/>
          <c:min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5369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Sheet12!$B$5</c:f>
              <c:strCache>
                <c:ptCount val="1"/>
                <c:pt idx="0">
                  <c:v>Nimalo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Sheet12!$C$4:$G$4</c:f>
              <c:strCache>
                <c:ptCount val="5"/>
                <c:pt idx="0">
                  <c:v>EU</c:v>
                </c:pt>
                <c:pt idx="1">
                  <c:v>USA</c:v>
                </c:pt>
                <c:pt idx="2">
                  <c:v>RUSIJA</c:v>
                </c:pt>
                <c:pt idx="3">
                  <c:v>KINA</c:v>
                </c:pt>
                <c:pt idx="4">
                  <c:v>Srbija</c:v>
                </c:pt>
              </c:strCache>
            </c:strRef>
          </c:cat>
          <c:val>
            <c:numRef>
              <c:f>Sheet12!$C$5:$G$5</c:f>
              <c:numCache>
                <c:formatCode>###0.0</c:formatCode>
                <c:ptCount val="5"/>
                <c:pt idx="0">
                  <c:v>21.2</c:v>
                </c:pt>
                <c:pt idx="1">
                  <c:v>46.7</c:v>
                </c:pt>
                <c:pt idx="2">
                  <c:v>50.9</c:v>
                </c:pt>
                <c:pt idx="3">
                  <c:v>42.8</c:v>
                </c:pt>
                <c:pt idx="4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B-4E69-8EE5-18DA4FDD5A10}"/>
            </c:ext>
          </c:extLst>
        </c:ser>
        <c:ser>
          <c:idx val="1"/>
          <c:order val="1"/>
          <c:tx>
            <c:strRef>
              <c:f>Sheet12!$B$6</c:f>
              <c:strCache>
                <c:ptCount val="1"/>
                <c:pt idx="0">
                  <c:v>Malo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Sheet12!$C$4:$G$4</c:f>
              <c:strCache>
                <c:ptCount val="5"/>
                <c:pt idx="0">
                  <c:v>EU</c:v>
                </c:pt>
                <c:pt idx="1">
                  <c:v>USA</c:v>
                </c:pt>
                <c:pt idx="2">
                  <c:v>RUSIJA</c:v>
                </c:pt>
                <c:pt idx="3">
                  <c:v>KINA</c:v>
                </c:pt>
                <c:pt idx="4">
                  <c:v>Srbija</c:v>
                </c:pt>
              </c:strCache>
            </c:strRef>
          </c:cat>
          <c:val>
            <c:numRef>
              <c:f>Sheet12!$C$6:$G$6</c:f>
              <c:numCache>
                <c:formatCode>###0.0</c:formatCode>
                <c:ptCount val="5"/>
                <c:pt idx="0">
                  <c:v>29.9</c:v>
                </c:pt>
                <c:pt idx="1">
                  <c:v>27.1</c:v>
                </c:pt>
                <c:pt idx="2">
                  <c:v>23</c:v>
                </c:pt>
                <c:pt idx="3">
                  <c:v>30.9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B-4E69-8EE5-18DA4FDD5A10}"/>
            </c:ext>
          </c:extLst>
        </c:ser>
        <c:ser>
          <c:idx val="2"/>
          <c:order val="2"/>
          <c:tx>
            <c:strRef>
              <c:f>Sheet12!$B$7</c:f>
              <c:strCache>
                <c:ptCount val="1"/>
                <c:pt idx="0">
                  <c:v>U velikoj mjeri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Sheet12!$C$4:$G$4</c:f>
              <c:strCache>
                <c:ptCount val="5"/>
                <c:pt idx="0">
                  <c:v>EU</c:v>
                </c:pt>
                <c:pt idx="1">
                  <c:v>USA</c:v>
                </c:pt>
                <c:pt idx="2">
                  <c:v>RUSIJA</c:v>
                </c:pt>
                <c:pt idx="3">
                  <c:v>KINA</c:v>
                </c:pt>
                <c:pt idx="4">
                  <c:v>Srbija</c:v>
                </c:pt>
              </c:strCache>
            </c:strRef>
          </c:cat>
          <c:val>
            <c:numRef>
              <c:f>Sheet12!$C$7:$G$7</c:f>
              <c:numCache>
                <c:formatCode>###0.0</c:formatCode>
                <c:ptCount val="5"/>
                <c:pt idx="0">
                  <c:v>27.3</c:v>
                </c:pt>
                <c:pt idx="1">
                  <c:v>11.2</c:v>
                </c:pt>
                <c:pt idx="2">
                  <c:v>10.7</c:v>
                </c:pt>
                <c:pt idx="3">
                  <c:v>9.6</c:v>
                </c:pt>
                <c:pt idx="4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B-4E69-8EE5-18DA4FDD5A10}"/>
            </c:ext>
          </c:extLst>
        </c:ser>
        <c:ser>
          <c:idx val="3"/>
          <c:order val="3"/>
          <c:tx>
            <c:strRef>
              <c:f>Sheet12!$B$8</c:f>
              <c:strCache>
                <c:ptCount val="1"/>
                <c:pt idx="0">
                  <c:v>U potpunosti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Sheet12!$C$4:$G$4</c:f>
              <c:strCache>
                <c:ptCount val="5"/>
                <c:pt idx="0">
                  <c:v>EU</c:v>
                </c:pt>
                <c:pt idx="1">
                  <c:v>USA</c:v>
                </c:pt>
                <c:pt idx="2">
                  <c:v>RUSIJA</c:v>
                </c:pt>
                <c:pt idx="3">
                  <c:v>KINA</c:v>
                </c:pt>
                <c:pt idx="4">
                  <c:v>Srbija</c:v>
                </c:pt>
              </c:strCache>
            </c:strRef>
          </c:cat>
          <c:val>
            <c:numRef>
              <c:f>Sheet12!$C$8:$G$8</c:f>
              <c:numCache>
                <c:formatCode>###0.0</c:formatCode>
                <c:ptCount val="5"/>
                <c:pt idx="0">
                  <c:v>11.3</c:v>
                </c:pt>
                <c:pt idx="1">
                  <c:v>1.5</c:v>
                </c:pt>
                <c:pt idx="2">
                  <c:v>2.2000000000000002</c:v>
                </c:pt>
                <c:pt idx="3">
                  <c:v>1.8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3B-4E69-8EE5-18DA4FDD5A10}"/>
            </c:ext>
          </c:extLst>
        </c:ser>
        <c:ser>
          <c:idx val="4"/>
          <c:order val="4"/>
          <c:tx>
            <c:strRef>
              <c:f>Sheet12!$B$9</c:f>
              <c:strCache>
                <c:ptCount val="1"/>
                <c:pt idx="0">
                  <c:v>Ne mogu da procijenim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Sheet12!$C$4:$G$4</c:f>
              <c:strCache>
                <c:ptCount val="5"/>
                <c:pt idx="0">
                  <c:v>EU</c:v>
                </c:pt>
                <c:pt idx="1">
                  <c:v>USA</c:v>
                </c:pt>
                <c:pt idx="2">
                  <c:v>RUSIJA</c:v>
                </c:pt>
                <c:pt idx="3">
                  <c:v>KINA</c:v>
                </c:pt>
                <c:pt idx="4">
                  <c:v>Srbija</c:v>
                </c:pt>
              </c:strCache>
            </c:strRef>
          </c:cat>
          <c:val>
            <c:numRef>
              <c:f>Sheet12!$C$9:$G$9</c:f>
              <c:numCache>
                <c:formatCode>###0.0</c:formatCode>
                <c:ptCount val="5"/>
                <c:pt idx="0">
                  <c:v>10.3</c:v>
                </c:pt>
                <c:pt idx="1">
                  <c:v>13.5</c:v>
                </c:pt>
                <c:pt idx="2">
                  <c:v>13.2</c:v>
                </c:pt>
                <c:pt idx="3">
                  <c:v>14.9</c:v>
                </c:pt>
                <c:pt idx="4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3B-4E69-8EE5-18DA4FDD5A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904896"/>
        <c:axId val="53906432"/>
      </c:barChart>
      <c:catAx>
        <c:axId val="539048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53906432"/>
        <c:crosses val="autoZero"/>
        <c:auto val="1"/>
        <c:lblAlgn val="ctr"/>
        <c:lblOffset val="100"/>
        <c:noMultiLvlLbl val="0"/>
      </c:catAx>
      <c:valAx>
        <c:axId val="539064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3904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5"/>
          <c:y val="1.3888888888888944E-2"/>
          <c:w val="0.81274365989732522"/>
          <c:h val="8.3717191601049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Sheet12!$B$18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Sheet12!$C$17:$L$17</c:f>
              <c:strCache>
                <c:ptCount val="7"/>
                <c:pt idx="0">
                  <c:v>Jun'21</c:v>
                </c:pt>
                <c:pt idx="1">
                  <c:v>Dec'21</c:v>
                </c:pt>
                <c:pt idx="2">
                  <c:v>Jun'22</c:v>
                </c:pt>
                <c:pt idx="3">
                  <c:v>Dec'22</c:v>
                </c:pt>
                <c:pt idx="4">
                  <c:v>Maj'23</c:v>
                </c:pt>
                <c:pt idx="5">
                  <c:v>Mar'24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Sheet12!$C$18:$L$18</c:f>
              <c:numCache>
                <c:formatCode>###0.0</c:formatCode>
                <c:ptCount val="7"/>
                <c:pt idx="0">
                  <c:v>40.799999999999997</c:v>
                </c:pt>
                <c:pt idx="1">
                  <c:v>45.688713223115428</c:v>
                </c:pt>
                <c:pt idx="2">
                  <c:v>41.324460135989284</c:v>
                </c:pt>
                <c:pt idx="3" formatCode="General">
                  <c:v>52</c:v>
                </c:pt>
                <c:pt idx="4">
                  <c:v>44.087341236906724</c:v>
                </c:pt>
                <c:pt idx="5">
                  <c:v>51.544441848283931</c:v>
                </c:pt>
                <c:pt idx="6">
                  <c:v>38.6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DD9-4543-940C-C22A61823DDC}"/>
            </c:ext>
          </c:extLst>
        </c:ser>
        <c:ser>
          <c:idx val="1"/>
          <c:order val="1"/>
          <c:tx>
            <c:strRef>
              <c:f>Sheet12!$B$19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Sheet12!$C$17:$L$17</c:f>
              <c:strCache>
                <c:ptCount val="7"/>
                <c:pt idx="0">
                  <c:v>Jun'21</c:v>
                </c:pt>
                <c:pt idx="1">
                  <c:v>Dec'21</c:v>
                </c:pt>
                <c:pt idx="2">
                  <c:v>Jun'22</c:v>
                </c:pt>
                <c:pt idx="3">
                  <c:v>Dec'22</c:v>
                </c:pt>
                <c:pt idx="4">
                  <c:v>Maj'23</c:v>
                </c:pt>
                <c:pt idx="5">
                  <c:v>Mar'24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Sheet12!$C$19:$L$19</c:f>
              <c:numCache>
                <c:formatCode>###0.0</c:formatCode>
                <c:ptCount val="7"/>
                <c:pt idx="0">
                  <c:v>21.1</c:v>
                </c:pt>
                <c:pt idx="1">
                  <c:v>29.443268171855699</c:v>
                </c:pt>
                <c:pt idx="2">
                  <c:v>21.650848682089894</c:v>
                </c:pt>
                <c:pt idx="3" formatCode="General">
                  <c:v>27</c:v>
                </c:pt>
                <c:pt idx="4">
                  <c:v>20.666276181719418</c:v>
                </c:pt>
                <c:pt idx="5">
                  <c:v>26.879521286281285</c:v>
                </c:pt>
                <c:pt idx="6">
                  <c:v>12.7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DD9-4543-940C-C22A61823DDC}"/>
            </c:ext>
          </c:extLst>
        </c:ser>
        <c:ser>
          <c:idx val="2"/>
          <c:order val="2"/>
          <c:tx>
            <c:strRef>
              <c:f>Sheet12!$B$20</c:f>
              <c:strCache>
                <c:ptCount val="1"/>
                <c:pt idx="0">
                  <c:v>RUSIJA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Sheet12!$C$17:$L$17</c:f>
              <c:strCache>
                <c:ptCount val="7"/>
                <c:pt idx="0">
                  <c:v>Jun'21</c:v>
                </c:pt>
                <c:pt idx="1">
                  <c:v>Dec'21</c:v>
                </c:pt>
                <c:pt idx="2">
                  <c:v>Jun'22</c:v>
                </c:pt>
                <c:pt idx="3">
                  <c:v>Dec'22</c:v>
                </c:pt>
                <c:pt idx="4">
                  <c:v>Maj'23</c:v>
                </c:pt>
                <c:pt idx="5">
                  <c:v>Mar'24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Sheet12!$C$20:$L$20</c:f>
              <c:numCache>
                <c:formatCode>###0.0</c:formatCode>
                <c:ptCount val="7"/>
                <c:pt idx="0">
                  <c:v>15.6</c:v>
                </c:pt>
                <c:pt idx="1">
                  <c:v>22.457156950334557</c:v>
                </c:pt>
                <c:pt idx="2">
                  <c:v>17.420100936553816</c:v>
                </c:pt>
                <c:pt idx="3" formatCode="General">
                  <c:v>17.7</c:v>
                </c:pt>
                <c:pt idx="4">
                  <c:v>14.906282590795442</c:v>
                </c:pt>
                <c:pt idx="5">
                  <c:v>18.327307041706987</c:v>
                </c:pt>
                <c:pt idx="6">
                  <c:v>12.899999999999999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DD9-4543-940C-C22A61823DDC}"/>
            </c:ext>
          </c:extLst>
        </c:ser>
        <c:ser>
          <c:idx val="3"/>
          <c:order val="3"/>
          <c:tx>
            <c:strRef>
              <c:f>Sheet12!$B$21</c:f>
              <c:strCache>
                <c:ptCount val="1"/>
                <c:pt idx="0">
                  <c:v>KINA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Sheet12!$C$17:$L$17</c:f>
              <c:strCache>
                <c:ptCount val="7"/>
                <c:pt idx="0">
                  <c:v>Jun'21</c:v>
                </c:pt>
                <c:pt idx="1">
                  <c:v>Dec'21</c:v>
                </c:pt>
                <c:pt idx="2">
                  <c:v>Jun'22</c:v>
                </c:pt>
                <c:pt idx="3">
                  <c:v>Dec'22</c:v>
                </c:pt>
                <c:pt idx="4">
                  <c:v>Maj'23</c:v>
                </c:pt>
                <c:pt idx="5">
                  <c:v>Mar'24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Sheet12!$C$21:$L$21</c:f>
              <c:numCache>
                <c:formatCode>###0.0</c:formatCode>
                <c:ptCount val="7"/>
                <c:pt idx="0">
                  <c:v>11.5</c:v>
                </c:pt>
                <c:pt idx="1">
                  <c:v>17.65380793604141</c:v>
                </c:pt>
                <c:pt idx="2">
                  <c:v>11.99541585834052</c:v>
                </c:pt>
                <c:pt idx="3" formatCode="General">
                  <c:v>18.200000000000003</c:v>
                </c:pt>
                <c:pt idx="4">
                  <c:v>17.61641639047626</c:v>
                </c:pt>
                <c:pt idx="5">
                  <c:v>18.314947132797109</c:v>
                </c:pt>
                <c:pt idx="6">
                  <c:v>11.4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DD9-4543-940C-C22A61823DDC}"/>
            </c:ext>
          </c:extLst>
        </c:ser>
        <c:ser>
          <c:idx val="4"/>
          <c:order val="4"/>
          <c:tx>
            <c:strRef>
              <c:f>Sheet12!$B$22</c:f>
              <c:strCache>
                <c:ptCount val="1"/>
                <c:pt idx="0">
                  <c:v>SRBIJA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Sheet12!$C$17:$L$17</c:f>
              <c:strCache>
                <c:ptCount val="7"/>
                <c:pt idx="0">
                  <c:v>Jun'21</c:v>
                </c:pt>
                <c:pt idx="1">
                  <c:v>Dec'21</c:v>
                </c:pt>
                <c:pt idx="2">
                  <c:v>Jun'22</c:v>
                </c:pt>
                <c:pt idx="3">
                  <c:v>Dec'22</c:v>
                </c:pt>
                <c:pt idx="4">
                  <c:v>Maj'23</c:v>
                </c:pt>
                <c:pt idx="5">
                  <c:v>Mar'24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Sheet12!$C$22:$L$22</c:f>
              <c:numCache>
                <c:formatCode>###0.0</c:formatCode>
                <c:ptCount val="7"/>
                <c:pt idx="0">
                  <c:v>21.9</c:v>
                </c:pt>
                <c:pt idx="1">
                  <c:v>27.995604749497517</c:v>
                </c:pt>
                <c:pt idx="2">
                  <c:v>26.957835841929423</c:v>
                </c:pt>
                <c:pt idx="3" formatCode="General">
                  <c:v>29.1</c:v>
                </c:pt>
                <c:pt idx="4">
                  <c:v>31.962885809108037</c:v>
                </c:pt>
                <c:pt idx="5">
                  <c:v>30.88486413781461</c:v>
                </c:pt>
                <c:pt idx="6">
                  <c:v>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DD9-4543-940C-C22A61823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8136559"/>
        <c:axId val="958134895"/>
      </c:barChart>
      <c:catAx>
        <c:axId val="95813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134895"/>
        <c:crosses val="autoZero"/>
        <c:auto val="1"/>
        <c:lblAlgn val="ctr"/>
        <c:lblOffset val="100"/>
        <c:noMultiLvlLbl val="0"/>
      </c:catAx>
      <c:valAx>
        <c:axId val="95813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13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Sheet22!$B$1</c:f>
              <c:strCache>
                <c:ptCount val="1"/>
                <c:pt idx="0">
                  <c:v>Zabrinut sam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Sheet22!$A$2:$A$7</c:f>
              <c:strCache>
                <c:ptCount val="6"/>
                <c:pt idx="0">
                  <c:v>Jačanje uticaja Srpske pravoslavne crkve na državu</c:v>
                </c:pt>
                <c:pt idx="1">
                  <c:v>Jačanje uticaja Rusije na Crnu Goru</c:v>
                </c:pt>
                <c:pt idx="2">
                  <c:v>Jačanje uticaja Srbije na Crnu Goru</c:v>
                </c:pt>
                <c:pt idx="3">
                  <c:v>Revanšizam prema političkim neistomišljenicima</c:v>
                </c:pt>
                <c:pt idx="4">
                  <c:v>Ekonomska nestabilnost</c:v>
                </c:pt>
                <c:pt idx="5">
                  <c:v>Partijsko zapošljavanje</c:v>
                </c:pt>
              </c:strCache>
            </c:strRef>
          </c:cat>
          <c:val>
            <c:numRef>
              <c:f>Sheet22!$B$2:$B$7</c:f>
              <c:numCache>
                <c:formatCode>###0.0</c:formatCode>
                <c:ptCount val="6"/>
                <c:pt idx="0">
                  <c:v>25.9</c:v>
                </c:pt>
                <c:pt idx="1">
                  <c:v>27.2</c:v>
                </c:pt>
                <c:pt idx="2">
                  <c:v>29.2</c:v>
                </c:pt>
                <c:pt idx="3">
                  <c:v>32.5</c:v>
                </c:pt>
                <c:pt idx="4">
                  <c:v>46.4</c:v>
                </c:pt>
                <c:pt idx="5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A-4A99-927A-CB838A039520}"/>
            </c:ext>
          </c:extLst>
        </c:ser>
        <c:ser>
          <c:idx val="1"/>
          <c:order val="1"/>
          <c:tx>
            <c:strRef>
              <c:f>Sheet22!$C$1</c:f>
              <c:strCache>
                <c:ptCount val="1"/>
                <c:pt idx="0">
                  <c:v>Nisam zabrinut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Sheet22!$A$2:$A$7</c:f>
              <c:strCache>
                <c:ptCount val="6"/>
                <c:pt idx="0">
                  <c:v>Jačanje uticaja Srpske pravoslavne crkve na državu</c:v>
                </c:pt>
                <c:pt idx="1">
                  <c:v>Jačanje uticaja Rusije na Crnu Goru</c:v>
                </c:pt>
                <c:pt idx="2">
                  <c:v>Jačanje uticaja Srbije na Crnu Goru</c:v>
                </c:pt>
                <c:pt idx="3">
                  <c:v>Revanšizam prema političkim neistomišljenicima</c:v>
                </c:pt>
                <c:pt idx="4">
                  <c:v>Ekonomska nestabilnost</c:v>
                </c:pt>
                <c:pt idx="5">
                  <c:v>Partijsko zapošljavanje</c:v>
                </c:pt>
              </c:strCache>
            </c:strRef>
          </c:cat>
          <c:val>
            <c:numRef>
              <c:f>Sheet22!$C$2:$C$7</c:f>
              <c:numCache>
                <c:formatCode>###0.0</c:formatCode>
                <c:ptCount val="6"/>
                <c:pt idx="0">
                  <c:v>55.8</c:v>
                </c:pt>
                <c:pt idx="1">
                  <c:v>53.8</c:v>
                </c:pt>
                <c:pt idx="2">
                  <c:v>54.9</c:v>
                </c:pt>
                <c:pt idx="3">
                  <c:v>48</c:v>
                </c:pt>
                <c:pt idx="4">
                  <c:v>38.5</c:v>
                </c:pt>
                <c:pt idx="5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7A-4A99-927A-CB838A039520}"/>
            </c:ext>
          </c:extLst>
        </c:ser>
        <c:ser>
          <c:idx val="2"/>
          <c:order val="2"/>
          <c:tx>
            <c:strRef>
              <c:f>Sheet22!$D$1</c:f>
              <c:strCache>
                <c:ptCount val="1"/>
                <c:pt idx="0">
                  <c:v>Bez odgovora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Sheet22!$A$2:$A$7</c:f>
              <c:strCache>
                <c:ptCount val="6"/>
                <c:pt idx="0">
                  <c:v>Jačanje uticaja Srpske pravoslavne crkve na državu</c:v>
                </c:pt>
                <c:pt idx="1">
                  <c:v>Jačanje uticaja Rusije na Crnu Goru</c:v>
                </c:pt>
                <c:pt idx="2">
                  <c:v>Jačanje uticaja Srbije na Crnu Goru</c:v>
                </c:pt>
                <c:pt idx="3">
                  <c:v>Revanšizam prema političkim neistomišljenicima</c:v>
                </c:pt>
                <c:pt idx="4">
                  <c:v>Ekonomska nestabilnost</c:v>
                </c:pt>
                <c:pt idx="5">
                  <c:v>Partijsko zapošljavanje</c:v>
                </c:pt>
              </c:strCache>
            </c:strRef>
          </c:cat>
          <c:val>
            <c:numRef>
              <c:f>Sheet22!$D$2:$D$7</c:f>
              <c:numCache>
                <c:formatCode>###0.0</c:formatCode>
                <c:ptCount val="6"/>
                <c:pt idx="0">
                  <c:v>18.3</c:v>
                </c:pt>
                <c:pt idx="1">
                  <c:v>19</c:v>
                </c:pt>
                <c:pt idx="2">
                  <c:v>15.9</c:v>
                </c:pt>
                <c:pt idx="3">
                  <c:v>19.600000000000001</c:v>
                </c:pt>
                <c:pt idx="4">
                  <c:v>15.1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7A-4A99-927A-CB838A0395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1187120"/>
        <c:axId val="311186288"/>
      </c:barChart>
      <c:catAx>
        <c:axId val="31118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6288"/>
        <c:crosses val="autoZero"/>
        <c:auto val="1"/>
        <c:lblAlgn val="ctr"/>
        <c:lblOffset val="100"/>
        <c:noMultiLvlLbl val="0"/>
      </c:catAx>
      <c:valAx>
        <c:axId val="31118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Sheet19!$H$4</c:f>
              <c:strCache>
                <c:ptCount val="1"/>
                <c:pt idx="0">
                  <c:v>Mart '24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Sheet19!$G$5:$G$10</c:f>
              <c:strCache>
                <c:ptCount val="6"/>
                <c:pt idx="0">
                  <c:v>Revanšizam prema političkim neistomišljenicima</c:v>
                </c:pt>
                <c:pt idx="1">
                  <c:v>Partijsko zapošljavanje</c:v>
                </c:pt>
                <c:pt idx="2">
                  <c:v>Jačanje uticaja Srbije na Crnu Goru</c:v>
                </c:pt>
                <c:pt idx="3">
                  <c:v>Jačanje uticaja Rusije na Crnu Goru</c:v>
                </c:pt>
                <c:pt idx="4">
                  <c:v>Jačanje uticaja Srpske pravoslavne crkve na državu</c:v>
                </c:pt>
                <c:pt idx="5">
                  <c:v>Ekonomsku nestabilnost</c:v>
                </c:pt>
              </c:strCache>
            </c:strRef>
          </c:cat>
          <c:val>
            <c:numRef>
              <c:f>Sheet19!$H$5:$H$10</c:f>
              <c:numCache>
                <c:formatCode>General</c:formatCode>
                <c:ptCount val="6"/>
                <c:pt idx="0" formatCode="###0.0">
                  <c:v>20.854456956065423</c:v>
                </c:pt>
                <c:pt idx="2" formatCode="###0.0">
                  <c:v>23.614779762374706</c:v>
                </c:pt>
                <c:pt idx="3" formatCode="###0.0">
                  <c:v>24.272674037198694</c:v>
                </c:pt>
                <c:pt idx="4" formatCode="###0.0">
                  <c:v>24.523955399589713</c:v>
                </c:pt>
                <c:pt idx="5" formatCode="###0.0">
                  <c:v>44.853296810070049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1-4E0F-BE41-BE71E4D5274B}"/>
            </c:ext>
          </c:extLst>
        </c:ser>
        <c:ser>
          <c:idx val="1"/>
          <c:order val="1"/>
          <c:tx>
            <c:strRef>
              <c:f>Sheet19!$I$4</c:f>
              <c:strCache>
                <c:ptCount val="1"/>
                <c:pt idx="0">
                  <c:v>Sept'25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Sheet19!$G$5:$G$10</c:f>
              <c:strCache>
                <c:ptCount val="6"/>
                <c:pt idx="0">
                  <c:v>Revanšizam prema političkim neistomišljenicima</c:v>
                </c:pt>
                <c:pt idx="1">
                  <c:v>Partijsko zapošljavanje</c:v>
                </c:pt>
                <c:pt idx="2">
                  <c:v>Jačanje uticaja Srbije na Crnu Goru</c:v>
                </c:pt>
                <c:pt idx="3">
                  <c:v>Jačanje uticaja Rusije na Crnu Goru</c:v>
                </c:pt>
                <c:pt idx="4">
                  <c:v>Jačanje uticaja Srpske pravoslavne crkve na državu</c:v>
                </c:pt>
                <c:pt idx="5">
                  <c:v>Ekonomsku nestabilnost</c:v>
                </c:pt>
              </c:strCache>
            </c:strRef>
          </c:cat>
          <c:val>
            <c:numRef>
              <c:f>Sheet19!$I$5:$I$10</c:f>
              <c:numCache>
                <c:formatCode>General</c:formatCode>
                <c:ptCount val="6"/>
                <c:pt idx="0">
                  <c:v>32.5</c:v>
                </c:pt>
                <c:pt idx="1">
                  <c:v>50.6</c:v>
                </c:pt>
                <c:pt idx="2">
                  <c:v>29.2</c:v>
                </c:pt>
                <c:pt idx="3">
                  <c:v>27.2</c:v>
                </c:pt>
                <c:pt idx="4">
                  <c:v>25.9</c:v>
                </c:pt>
                <c:pt idx="5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1-4E0F-BE41-BE71E4D527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517368560"/>
        <c:axId val="517367312"/>
      </c:barChart>
      <c:catAx>
        <c:axId val="51736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67312"/>
        <c:crosses val="autoZero"/>
        <c:auto val="1"/>
        <c:lblAlgn val="ctr"/>
        <c:lblOffset val="100"/>
        <c:noMultiLvlLbl val="0"/>
      </c:catAx>
      <c:valAx>
        <c:axId val="51736731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1736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Sheet33!$A$10:$A$13</c:f>
              <c:strCache>
                <c:ptCount val="4"/>
                <c:pt idx="0">
                  <c:v>Zapadna orijentacija</c:v>
                </c:pt>
                <c:pt idx="1">
                  <c:v>Mešovit tip</c:v>
                </c:pt>
                <c:pt idx="2">
                  <c:v>Nezapadna orijentacija</c:v>
                </c:pt>
                <c:pt idx="3">
                  <c:v>Bez orijentacije</c:v>
                </c:pt>
              </c:strCache>
            </c:strRef>
          </c:cat>
          <c:val>
            <c:numRef>
              <c:f>Sheet33!$B$10:$B$13</c:f>
              <c:numCache>
                <c:formatCode>General</c:formatCode>
                <c:ptCount val="4"/>
                <c:pt idx="0">
                  <c:v>47.3</c:v>
                </c:pt>
                <c:pt idx="1">
                  <c:v>30.6</c:v>
                </c:pt>
                <c:pt idx="2">
                  <c:v>18.8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5-4F77-8A66-E00F4D9D66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36281120"/>
        <c:axId val="636281952"/>
      </c:barChart>
      <c:catAx>
        <c:axId val="63628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281952"/>
        <c:crosses val="autoZero"/>
        <c:auto val="1"/>
        <c:lblAlgn val="ctr"/>
        <c:lblOffset val="100"/>
        <c:noMultiLvlLbl val="0"/>
      </c:catAx>
      <c:valAx>
        <c:axId val="636281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628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Sheet33!$A$3</c:f>
              <c:strCache>
                <c:ptCount val="1"/>
                <c:pt idx="0">
                  <c:v>Zapadna orijentacija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Sheet33!$B$2:$H$2</c:f>
              <c:strCache>
                <c:ptCount val="7"/>
                <c:pt idx="0">
                  <c:v>Jun'21</c:v>
                </c:pt>
                <c:pt idx="1">
                  <c:v>Dec'21</c:v>
                </c:pt>
                <c:pt idx="2">
                  <c:v>Jun'22</c:v>
                </c:pt>
                <c:pt idx="3">
                  <c:v>Dec'22</c:v>
                </c:pt>
                <c:pt idx="4">
                  <c:v>Maj'23</c:v>
                </c:pt>
                <c:pt idx="5">
                  <c:v>Mar'24</c:v>
                </c:pt>
                <c:pt idx="6">
                  <c:v>Sep'25</c:v>
                </c:pt>
              </c:strCache>
            </c:strRef>
          </c:cat>
          <c:val>
            <c:numRef>
              <c:f>Sheet33!$B$3:$H$3</c:f>
              <c:numCache>
                <c:formatCode>###0.0</c:formatCode>
                <c:ptCount val="7"/>
                <c:pt idx="0">
                  <c:v>40.085860564725564</c:v>
                </c:pt>
                <c:pt idx="1">
                  <c:v>41.992160009883243</c:v>
                </c:pt>
                <c:pt idx="2">
                  <c:v>42.826155841475455</c:v>
                </c:pt>
                <c:pt idx="3">
                  <c:v>42.93484297526863</c:v>
                </c:pt>
                <c:pt idx="4">
                  <c:v>43.668881299456828</c:v>
                </c:pt>
                <c:pt idx="5">
                  <c:v>50.267769601265478</c:v>
                </c:pt>
                <c:pt idx="6" formatCode="General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F-4190-A846-F51557192E76}"/>
            </c:ext>
          </c:extLst>
        </c:ser>
        <c:ser>
          <c:idx val="1"/>
          <c:order val="1"/>
          <c:tx>
            <c:strRef>
              <c:f>Sheet33!$A$4</c:f>
              <c:strCache>
                <c:ptCount val="1"/>
                <c:pt idx="0">
                  <c:v>Mešovit tip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Sheet33!$B$2:$H$2</c:f>
              <c:strCache>
                <c:ptCount val="7"/>
                <c:pt idx="0">
                  <c:v>Jun'21</c:v>
                </c:pt>
                <c:pt idx="1">
                  <c:v>Dec'21</c:v>
                </c:pt>
                <c:pt idx="2">
                  <c:v>Jun'22</c:v>
                </c:pt>
                <c:pt idx="3">
                  <c:v>Dec'22</c:v>
                </c:pt>
                <c:pt idx="4">
                  <c:v>Maj'23</c:v>
                </c:pt>
                <c:pt idx="5">
                  <c:v>Mar'24</c:v>
                </c:pt>
                <c:pt idx="6">
                  <c:v>Sep'25</c:v>
                </c:pt>
              </c:strCache>
            </c:strRef>
          </c:cat>
          <c:val>
            <c:numRef>
              <c:f>Sheet33!$B$4:$H$4</c:f>
              <c:numCache>
                <c:formatCode>###0.0</c:formatCode>
                <c:ptCount val="7"/>
                <c:pt idx="0">
                  <c:v>17.2</c:v>
                </c:pt>
                <c:pt idx="1">
                  <c:v>23.726791960363521</c:v>
                </c:pt>
                <c:pt idx="2">
                  <c:v>21.789511908971047</c:v>
                </c:pt>
                <c:pt idx="3">
                  <c:v>24.824824920730425</c:v>
                </c:pt>
                <c:pt idx="4">
                  <c:v>26.357417166882037</c:v>
                </c:pt>
                <c:pt idx="5">
                  <c:v>32.837428773767648</c:v>
                </c:pt>
                <c:pt idx="6" formatCode="General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F-4190-A846-F51557192E76}"/>
            </c:ext>
          </c:extLst>
        </c:ser>
        <c:ser>
          <c:idx val="2"/>
          <c:order val="2"/>
          <c:tx>
            <c:strRef>
              <c:f>Sheet33!$A$5</c:f>
              <c:strCache>
                <c:ptCount val="1"/>
                <c:pt idx="0">
                  <c:v>Nezapadna orijentacija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Sheet33!$B$2:$H$2</c:f>
              <c:strCache>
                <c:ptCount val="7"/>
                <c:pt idx="0">
                  <c:v>Jun'21</c:v>
                </c:pt>
                <c:pt idx="1">
                  <c:v>Dec'21</c:v>
                </c:pt>
                <c:pt idx="2">
                  <c:v>Jun'22</c:v>
                </c:pt>
                <c:pt idx="3">
                  <c:v>Dec'22</c:v>
                </c:pt>
                <c:pt idx="4">
                  <c:v>Maj'23</c:v>
                </c:pt>
                <c:pt idx="5">
                  <c:v>Mar'24</c:v>
                </c:pt>
                <c:pt idx="6">
                  <c:v>Sep'25</c:v>
                </c:pt>
              </c:strCache>
            </c:strRef>
          </c:cat>
          <c:val>
            <c:numRef>
              <c:f>Sheet33!$B$5:$H$5</c:f>
              <c:numCache>
                <c:formatCode>###0.0</c:formatCode>
                <c:ptCount val="7"/>
                <c:pt idx="0">
                  <c:v>17.8</c:v>
                </c:pt>
                <c:pt idx="1">
                  <c:v>13.688319617074276</c:v>
                </c:pt>
                <c:pt idx="2">
                  <c:v>19.427275114358096</c:v>
                </c:pt>
                <c:pt idx="3">
                  <c:v>18.893642279521131</c:v>
                </c:pt>
                <c:pt idx="4">
                  <c:v>18.412298559122956</c:v>
                </c:pt>
                <c:pt idx="5">
                  <c:v>13.496107581770801</c:v>
                </c:pt>
                <c:pt idx="6" formatCode="General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DF-4190-A846-F51557192E76}"/>
            </c:ext>
          </c:extLst>
        </c:ser>
        <c:ser>
          <c:idx val="3"/>
          <c:order val="3"/>
          <c:tx>
            <c:strRef>
              <c:f>Sheet33!$A$6</c:f>
              <c:strCache>
                <c:ptCount val="1"/>
                <c:pt idx="0">
                  <c:v>Bez orijentacije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Sheet33!$B$2:$H$2</c:f>
              <c:strCache>
                <c:ptCount val="7"/>
                <c:pt idx="0">
                  <c:v>Jun'21</c:v>
                </c:pt>
                <c:pt idx="1">
                  <c:v>Dec'21</c:v>
                </c:pt>
                <c:pt idx="2">
                  <c:v>Jun'22</c:v>
                </c:pt>
                <c:pt idx="3">
                  <c:v>Dec'22</c:v>
                </c:pt>
                <c:pt idx="4">
                  <c:v>Maj'23</c:v>
                </c:pt>
                <c:pt idx="5">
                  <c:v>Mar'24</c:v>
                </c:pt>
                <c:pt idx="6">
                  <c:v>Sep'25</c:v>
                </c:pt>
              </c:strCache>
            </c:strRef>
          </c:cat>
          <c:val>
            <c:numRef>
              <c:f>Sheet33!$B$6:$H$6</c:f>
              <c:numCache>
                <c:formatCode>###0.0</c:formatCode>
                <c:ptCount val="7"/>
                <c:pt idx="0">
                  <c:v>24.926116282259198</c:v>
                </c:pt>
                <c:pt idx="1">
                  <c:v>20.59272841267877</c:v>
                </c:pt>
                <c:pt idx="2">
                  <c:v>15.957000000000001</c:v>
                </c:pt>
                <c:pt idx="3">
                  <c:v>13.346689824479807</c:v>
                </c:pt>
                <c:pt idx="4">
                  <c:v>11.6</c:v>
                </c:pt>
                <c:pt idx="5">
                  <c:v>3.3986940431960746</c:v>
                </c:pt>
                <c:pt idx="6" formatCode="General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DF-4190-A846-F51557192E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2410319"/>
        <c:axId val="942408655"/>
      </c:barChart>
      <c:catAx>
        <c:axId val="942410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408655"/>
        <c:crosses val="autoZero"/>
        <c:auto val="1"/>
        <c:lblAlgn val="ctr"/>
        <c:lblOffset val="100"/>
        <c:noMultiLvlLbl val="0"/>
      </c:catAx>
      <c:valAx>
        <c:axId val="94240865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94241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Sheet34!$B$2</c:f>
              <c:strCache>
                <c:ptCount val="1"/>
                <c:pt idx="0">
                  <c:v>Prvi izbor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Sheet34!$A$3:$A$8</c:f>
              <c:strCache>
                <c:ptCount val="6"/>
                <c:pt idx="0">
                  <c:v>Borba za bolji životni standard i nova radna mjesta</c:v>
                </c:pt>
                <c:pt idx="1">
                  <c:v>Borba protiv kriminala i korupcije</c:v>
                </c:pt>
                <c:pt idx="2">
                  <c:v>Borba za rjesavanje medjunacionalnih odnosa u  Crnoj Gori</c:v>
                </c:pt>
                <c:pt idx="3">
                  <c:v>Borba za konačno rješavanje crnogorskog/srpskog nacionalnog pitanja u Crnoj Gori</c:v>
                </c:pt>
                <c:pt idx="4">
                  <c:v>Borba za jačanje demokratije </c:v>
                </c:pt>
                <c:pt idx="5">
                  <c:v>Borba za jačanje nezavisnih institucija koje rade nezavisno od partija i njihovog delovanja</c:v>
                </c:pt>
              </c:strCache>
            </c:strRef>
          </c:cat>
          <c:val>
            <c:numRef>
              <c:f>Sheet34!$B$3:$B$8</c:f>
              <c:numCache>
                <c:formatCode>###0.0</c:formatCode>
                <c:ptCount val="6"/>
                <c:pt idx="0">
                  <c:v>75.2</c:v>
                </c:pt>
                <c:pt idx="1">
                  <c:v>13.3</c:v>
                </c:pt>
                <c:pt idx="2">
                  <c:v>2.5</c:v>
                </c:pt>
                <c:pt idx="3">
                  <c:v>1.1000000000000001</c:v>
                </c:pt>
                <c:pt idx="4">
                  <c:v>4.0999999999999996</c:v>
                </c:pt>
                <c:pt idx="5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1-4994-A042-5C7B5AD09CDB}"/>
            </c:ext>
          </c:extLst>
        </c:ser>
        <c:ser>
          <c:idx val="1"/>
          <c:order val="1"/>
          <c:tx>
            <c:strRef>
              <c:f>Sheet34!$C$2</c:f>
              <c:strCache>
                <c:ptCount val="1"/>
                <c:pt idx="0">
                  <c:v>Drugi izbor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Sheet34!$A$3:$A$8</c:f>
              <c:strCache>
                <c:ptCount val="6"/>
                <c:pt idx="0">
                  <c:v>Borba za bolji životni standard i nova radna mjesta</c:v>
                </c:pt>
                <c:pt idx="1">
                  <c:v>Borba protiv kriminala i korupcije</c:v>
                </c:pt>
                <c:pt idx="2">
                  <c:v>Borba za rjesavanje medjunacionalnih odnosa u  Crnoj Gori</c:v>
                </c:pt>
                <c:pt idx="3">
                  <c:v>Borba za konačno rješavanje crnogorskog/srpskog nacionalnog pitanja u Crnoj Gori</c:v>
                </c:pt>
                <c:pt idx="4">
                  <c:v>Borba za jačanje demokratije </c:v>
                </c:pt>
                <c:pt idx="5">
                  <c:v>Borba za jačanje nezavisnih institucija koje rade nezavisno od partija i njihovog delovanja</c:v>
                </c:pt>
              </c:strCache>
            </c:strRef>
          </c:cat>
          <c:val>
            <c:numRef>
              <c:f>Sheet34!$C$3:$C$8</c:f>
              <c:numCache>
                <c:formatCode>###0.0</c:formatCode>
                <c:ptCount val="6"/>
                <c:pt idx="0">
                  <c:v>11.9</c:v>
                </c:pt>
                <c:pt idx="1">
                  <c:v>32.1</c:v>
                </c:pt>
                <c:pt idx="2">
                  <c:v>14.6</c:v>
                </c:pt>
                <c:pt idx="3">
                  <c:v>12.9</c:v>
                </c:pt>
                <c:pt idx="4">
                  <c:v>9.8000000000000007</c:v>
                </c:pt>
                <c:pt idx="5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81-4994-A042-5C7B5AD09C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63038784"/>
        <c:axId val="1963042528"/>
      </c:barChart>
      <c:catAx>
        <c:axId val="196303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042528"/>
        <c:crosses val="autoZero"/>
        <c:auto val="1"/>
        <c:lblAlgn val="ctr"/>
        <c:lblOffset val="100"/>
        <c:noMultiLvlLbl val="0"/>
      </c:catAx>
      <c:valAx>
        <c:axId val="196304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03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Sheet1!$B$12:$B$35</c:f>
              <c:strCache>
                <c:ptCount val="24"/>
                <c:pt idx="0">
                  <c:v>Okt, 2009</c:v>
                </c:pt>
                <c:pt idx="1">
                  <c:v>Nov, 2010</c:v>
                </c:pt>
                <c:pt idx="2">
                  <c:v>Sep, 2011</c:v>
                </c:pt>
                <c:pt idx="3">
                  <c:v>Sep, 2012</c:v>
                </c:pt>
                <c:pt idx="4">
                  <c:v>Mart 2013</c:v>
                </c:pt>
                <c:pt idx="5">
                  <c:v>Sep, 2014</c:v>
                </c:pt>
                <c:pt idx="6">
                  <c:v>Jul, 2015</c:v>
                </c:pt>
                <c:pt idx="7">
                  <c:v>Nov, 2015</c:v>
                </c:pt>
                <c:pt idx="8">
                  <c:v>Jun, 2016</c:v>
                </c:pt>
                <c:pt idx="9">
                  <c:v>Dec, 2016</c:v>
                </c:pt>
                <c:pt idx="10">
                  <c:v>Jun, 2017</c:v>
                </c:pt>
                <c:pt idx="11">
                  <c:v>Dec, 2017</c:v>
                </c:pt>
                <c:pt idx="12">
                  <c:v>Mar, 2018</c:v>
                </c:pt>
                <c:pt idx="13">
                  <c:v>Dec, 2018</c:v>
                </c:pt>
                <c:pt idx="14">
                  <c:v>Jul, 2019</c:v>
                </c:pt>
                <c:pt idx="15">
                  <c:v>Dec, 2019</c:v>
                </c:pt>
                <c:pt idx="16">
                  <c:v>Avg, 2020</c:v>
                </c:pt>
                <c:pt idx="17">
                  <c:v>Jun, 2021</c:v>
                </c:pt>
                <c:pt idx="18">
                  <c:v>Dec, 2021</c:v>
                </c:pt>
                <c:pt idx="19">
                  <c:v>Jun, 2022</c:v>
                </c:pt>
                <c:pt idx="20">
                  <c:v>Dec, 2022</c:v>
                </c:pt>
                <c:pt idx="21">
                  <c:v>Maj, 2023</c:v>
                </c:pt>
                <c:pt idx="22">
                  <c:v>Mart, 2024</c:v>
                </c:pt>
                <c:pt idx="23">
                  <c:v>Sept, 2025</c:v>
                </c:pt>
              </c:strCache>
            </c:strRef>
          </c:cat>
          <c:val>
            <c:numRef>
              <c:f>Sheet1!$E$12:$E$35</c:f>
              <c:numCache>
                <c:formatCode>0.0</c:formatCode>
                <c:ptCount val="24"/>
                <c:pt idx="0">
                  <c:v>17</c:v>
                </c:pt>
                <c:pt idx="1">
                  <c:v>24.9</c:v>
                </c:pt>
                <c:pt idx="2">
                  <c:v>22.577345894920771</c:v>
                </c:pt>
                <c:pt idx="3">
                  <c:v>1.3298385679121623</c:v>
                </c:pt>
                <c:pt idx="4">
                  <c:v>2.0240804120045155</c:v>
                </c:pt>
                <c:pt idx="5">
                  <c:v>2.2497451698377304</c:v>
                </c:pt>
                <c:pt idx="6">
                  <c:v>6.9553262928885253</c:v>
                </c:pt>
                <c:pt idx="7">
                  <c:v>0.10416364006157863</c:v>
                </c:pt>
                <c:pt idx="8">
                  <c:v>6.0079375062959457</c:v>
                </c:pt>
                <c:pt idx="9">
                  <c:v>-2.5121796554812406</c:v>
                </c:pt>
                <c:pt idx="10">
                  <c:v>-13.552605949623555</c:v>
                </c:pt>
                <c:pt idx="11">
                  <c:v>-3.5</c:v>
                </c:pt>
                <c:pt idx="12">
                  <c:v>-0.26487348476798189</c:v>
                </c:pt>
                <c:pt idx="13">
                  <c:v>-9.9602803235448079</c:v>
                </c:pt>
                <c:pt idx="14">
                  <c:v>-14.701917465244559</c:v>
                </c:pt>
                <c:pt idx="15">
                  <c:v>-18.077143731525219</c:v>
                </c:pt>
                <c:pt idx="16">
                  <c:v>-19.636379175992445</c:v>
                </c:pt>
                <c:pt idx="17">
                  <c:v>-17.00324944619236</c:v>
                </c:pt>
                <c:pt idx="18">
                  <c:v>-22.199999999999996</c:v>
                </c:pt>
                <c:pt idx="19">
                  <c:v>-31.176391247806105</c:v>
                </c:pt>
                <c:pt idx="20">
                  <c:v>-14.985916510009773</c:v>
                </c:pt>
                <c:pt idx="21">
                  <c:v>8.2101061074038775</c:v>
                </c:pt>
                <c:pt idx="22">
                  <c:v>3.4671249999122722</c:v>
                </c:pt>
                <c:pt idx="23">
                  <c:v>-2.025710726259959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8C-4F42-9867-AD9E8B4D1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562591"/>
        <c:axId val="169540550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Sheet1!$B$12:$B$35</c15:sqref>
                        </c15:formulaRef>
                      </c:ext>
                    </c:extLst>
                    <c:strCache>
                      <c:ptCount val="24"/>
                      <c:pt idx="0">
                        <c:v>Okt, 2009</c:v>
                      </c:pt>
                      <c:pt idx="1">
                        <c:v>Nov, 2010</c:v>
                      </c:pt>
                      <c:pt idx="2">
                        <c:v>Sep, 2011</c:v>
                      </c:pt>
                      <c:pt idx="3">
                        <c:v>Sep, 2012</c:v>
                      </c:pt>
                      <c:pt idx="4">
                        <c:v>Mart 2013</c:v>
                      </c:pt>
                      <c:pt idx="5">
                        <c:v>Sep, 2014</c:v>
                      </c:pt>
                      <c:pt idx="6">
                        <c:v>Jul, 2015</c:v>
                      </c:pt>
                      <c:pt idx="7">
                        <c:v>Nov, 2015</c:v>
                      </c:pt>
                      <c:pt idx="8">
                        <c:v>Jun, 2016</c:v>
                      </c:pt>
                      <c:pt idx="9">
                        <c:v>Dec, 2016</c:v>
                      </c:pt>
                      <c:pt idx="10">
                        <c:v>Jun, 2017</c:v>
                      </c:pt>
                      <c:pt idx="11">
                        <c:v>Dec, 2017</c:v>
                      </c:pt>
                      <c:pt idx="12">
                        <c:v>Mar, 2018</c:v>
                      </c:pt>
                      <c:pt idx="13">
                        <c:v>Dec, 2018</c:v>
                      </c:pt>
                      <c:pt idx="14">
                        <c:v>Jul, 2019</c:v>
                      </c:pt>
                      <c:pt idx="15">
                        <c:v>Dec, 2019</c:v>
                      </c:pt>
                      <c:pt idx="16">
                        <c:v>Avg, 2020</c:v>
                      </c:pt>
                      <c:pt idx="17">
                        <c:v>Jun, 2021</c:v>
                      </c:pt>
                      <c:pt idx="18">
                        <c:v>Dec, 2021</c:v>
                      </c:pt>
                      <c:pt idx="19">
                        <c:v>Jun, 2022</c:v>
                      </c:pt>
                      <c:pt idx="20">
                        <c:v>Dec, 2022</c:v>
                      </c:pt>
                      <c:pt idx="21">
                        <c:v>Maj, 2023</c:v>
                      </c:pt>
                      <c:pt idx="22">
                        <c:v>Mart, 2024</c:v>
                      </c:pt>
                      <c:pt idx="23">
                        <c:v>Sept,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Sheet1!$C$12:$C$35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41.5</c:v>
                      </c:pt>
                      <c:pt idx="1">
                        <c:v>46.4</c:v>
                      </c:pt>
                      <c:pt idx="2" formatCode="0.0">
                        <c:v>45.241699196231735</c:v>
                      </c:pt>
                      <c:pt idx="3" formatCode="0.0">
                        <c:v>33.87420371380324</c:v>
                      </c:pt>
                      <c:pt idx="4" formatCode="0.0">
                        <c:v>36.801300218626537</c:v>
                      </c:pt>
                      <c:pt idx="5" formatCode="###0.0">
                        <c:v>35.096370049594142</c:v>
                      </c:pt>
                      <c:pt idx="6" formatCode="###0.0">
                        <c:v>36.25738889363037</c:v>
                      </c:pt>
                      <c:pt idx="7" formatCode="###0.0">
                        <c:v>34.84390465951904</c:v>
                      </c:pt>
                      <c:pt idx="8" formatCode="###0.0">
                        <c:v>37.428835329570909</c:v>
                      </c:pt>
                      <c:pt idx="9" formatCode="###0.0">
                        <c:v>32.830237300441496</c:v>
                      </c:pt>
                      <c:pt idx="10" formatCode="###0.0">
                        <c:v>25.363692339163961</c:v>
                      </c:pt>
                      <c:pt idx="11" formatCode="###0.0">
                        <c:v>33.700000000000003</c:v>
                      </c:pt>
                      <c:pt idx="12" formatCode="###0.0">
                        <c:v>42.118900181591648</c:v>
                      </c:pt>
                      <c:pt idx="13" formatCode="###0.0">
                        <c:v>32.50385219680836</c:v>
                      </c:pt>
                      <c:pt idx="14" formatCode="###0.0">
                        <c:v>30.144061382519848</c:v>
                      </c:pt>
                      <c:pt idx="15" formatCode="###0.0">
                        <c:v>28.163323938182977</c:v>
                      </c:pt>
                      <c:pt idx="16" formatCode="###0.0">
                        <c:v>26.271721739479375</c:v>
                      </c:pt>
                      <c:pt idx="17" formatCode="###0.0">
                        <c:v>27.086003323079478</c:v>
                      </c:pt>
                      <c:pt idx="18">
                        <c:v>24.6</c:v>
                      </c:pt>
                      <c:pt idx="19" formatCode="###0.0">
                        <c:v>20.374840894220224</c:v>
                      </c:pt>
                      <c:pt idx="20" formatCode="###0.0">
                        <c:v>27.641606163298384</c:v>
                      </c:pt>
                      <c:pt idx="21" formatCode="###0.0">
                        <c:v>38.056433385972468</c:v>
                      </c:pt>
                      <c:pt idx="22" formatCode="###0.0">
                        <c:v>34.59631805135605</c:v>
                      </c:pt>
                      <c:pt idx="23" formatCode="###0.0">
                        <c:v>36.019109922260213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08C-4F42-9867-AD9E8B4D1F2A}"/>
                  </c:ext>
                </c:extLst>
              </c15:ser>
            </c15:filteredLineSeries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Sheet1!$B$12:$B$35</c15:sqref>
                        </c15:formulaRef>
                      </c:ext>
                    </c:extLst>
                    <c:strCache>
                      <c:ptCount val="24"/>
                      <c:pt idx="0">
                        <c:v>Okt, 2009</c:v>
                      </c:pt>
                      <c:pt idx="1">
                        <c:v>Nov, 2010</c:v>
                      </c:pt>
                      <c:pt idx="2">
                        <c:v>Sep, 2011</c:v>
                      </c:pt>
                      <c:pt idx="3">
                        <c:v>Sep, 2012</c:v>
                      </c:pt>
                      <c:pt idx="4">
                        <c:v>Mart 2013</c:v>
                      </c:pt>
                      <c:pt idx="5">
                        <c:v>Sep, 2014</c:v>
                      </c:pt>
                      <c:pt idx="6">
                        <c:v>Jul, 2015</c:v>
                      </c:pt>
                      <c:pt idx="7">
                        <c:v>Nov, 2015</c:v>
                      </c:pt>
                      <c:pt idx="8">
                        <c:v>Jun, 2016</c:v>
                      </c:pt>
                      <c:pt idx="9">
                        <c:v>Dec, 2016</c:v>
                      </c:pt>
                      <c:pt idx="10">
                        <c:v>Jun, 2017</c:v>
                      </c:pt>
                      <c:pt idx="11">
                        <c:v>Dec, 2017</c:v>
                      </c:pt>
                      <c:pt idx="12">
                        <c:v>Mar, 2018</c:v>
                      </c:pt>
                      <c:pt idx="13">
                        <c:v>Dec, 2018</c:v>
                      </c:pt>
                      <c:pt idx="14">
                        <c:v>Jul, 2019</c:v>
                      </c:pt>
                      <c:pt idx="15">
                        <c:v>Dec, 2019</c:v>
                      </c:pt>
                      <c:pt idx="16">
                        <c:v>Avg, 2020</c:v>
                      </c:pt>
                      <c:pt idx="17">
                        <c:v>Jun, 2021</c:v>
                      </c:pt>
                      <c:pt idx="18">
                        <c:v>Dec, 2021</c:v>
                      </c:pt>
                      <c:pt idx="19">
                        <c:v>Jun, 2022</c:v>
                      </c:pt>
                      <c:pt idx="20">
                        <c:v>Dec, 2022</c:v>
                      </c:pt>
                      <c:pt idx="21">
                        <c:v>Maj, 2023</c:v>
                      </c:pt>
                      <c:pt idx="22">
                        <c:v>Mart, 2024</c:v>
                      </c:pt>
                      <c:pt idx="23">
                        <c:v>Sept,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Sheet1!$D$12:$D$35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24.5</c:v>
                      </c:pt>
                      <c:pt idx="1">
                        <c:v>21.5</c:v>
                      </c:pt>
                      <c:pt idx="2" formatCode="0.0">
                        <c:v>22.664353301310964</c:v>
                      </c:pt>
                      <c:pt idx="3" formatCode="0.0">
                        <c:v>32.544365145891078</c:v>
                      </c:pt>
                      <c:pt idx="4" formatCode="0.0">
                        <c:v>34.777219806622021</c:v>
                      </c:pt>
                      <c:pt idx="5" formatCode="###0.0">
                        <c:v>32.846624879756412</c:v>
                      </c:pt>
                      <c:pt idx="6" formatCode="###0.0">
                        <c:v>29.302062600741845</c:v>
                      </c:pt>
                      <c:pt idx="7" formatCode="###0.0">
                        <c:v>34.739741019457462</c:v>
                      </c:pt>
                      <c:pt idx="8" formatCode="###0.0">
                        <c:v>31.420897823274963</c:v>
                      </c:pt>
                      <c:pt idx="9" formatCode="###0.0">
                        <c:v>35.342416955922737</c:v>
                      </c:pt>
                      <c:pt idx="10" formatCode="###0.0">
                        <c:v>38.916298288787516</c:v>
                      </c:pt>
                      <c:pt idx="11" formatCode="###0.0">
                        <c:v>37.200000000000003</c:v>
                      </c:pt>
                      <c:pt idx="12" formatCode="###0.0">
                        <c:v>42.38377366635963</c:v>
                      </c:pt>
                      <c:pt idx="13" formatCode="###0.0">
                        <c:v>42.464132520353168</c:v>
                      </c:pt>
                      <c:pt idx="14" formatCode="###0.0">
                        <c:v>44.845978847764407</c:v>
                      </c:pt>
                      <c:pt idx="15" formatCode="###0.0">
                        <c:v>46.240467669708195</c:v>
                      </c:pt>
                      <c:pt idx="16" formatCode="###0.0">
                        <c:v>45.90810091547182</c:v>
                      </c:pt>
                      <c:pt idx="17" formatCode="###0.0">
                        <c:v>44.089252769271837</c:v>
                      </c:pt>
                      <c:pt idx="18">
                        <c:v>46.8</c:v>
                      </c:pt>
                      <c:pt idx="19" formatCode="###0.0">
                        <c:v>51.551232142026329</c:v>
                      </c:pt>
                      <c:pt idx="20" formatCode="###0.0">
                        <c:v>42.627522673308157</c:v>
                      </c:pt>
                      <c:pt idx="21" formatCode="###0.0">
                        <c:v>29.846327278568591</c:v>
                      </c:pt>
                      <c:pt idx="22" formatCode="###0.0">
                        <c:v>31.129193051443778</c:v>
                      </c:pt>
                      <c:pt idx="23" formatCode="###0.0">
                        <c:v>38.044820648520172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08C-4F42-9867-AD9E8B4D1F2A}"/>
                  </c:ext>
                </c:extLst>
              </c15:ser>
            </c15:filteredLineSeries>
          </c:ext>
        </c:extLst>
      </c:lineChart>
      <c:catAx>
        <c:axId val="141756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405503"/>
        <c:crosses val="autoZero"/>
        <c:auto val="1"/>
        <c:lblAlgn val="ctr"/>
        <c:lblOffset val="100"/>
        <c:noMultiLvlLbl val="0"/>
      </c:catAx>
      <c:valAx>
        <c:axId val="169540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56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Sheet36!$H$3:$H$7</c:f>
              <c:strCache>
                <c:ptCount val="5"/>
                <c:pt idx="0">
                  <c:v>Usmerenost na ekonomske probleme</c:v>
                </c:pt>
                <c:pt idx="1">
                  <c:v>Usmerenost na međunacionalna pitanja</c:v>
                </c:pt>
                <c:pt idx="2">
                  <c:v>Usmerenost na demokratiju</c:v>
                </c:pt>
                <c:pt idx="3">
                  <c:v>Mešani tipovi</c:v>
                </c:pt>
                <c:pt idx="4">
                  <c:v>Bez orijentacije</c:v>
                </c:pt>
              </c:strCache>
            </c:strRef>
          </c:cat>
          <c:val>
            <c:numRef>
              <c:f>Sheet36!$I$3:$I$7</c:f>
              <c:numCache>
                <c:formatCode>General</c:formatCode>
                <c:ptCount val="5"/>
                <c:pt idx="0">
                  <c:v>47.2</c:v>
                </c:pt>
                <c:pt idx="1">
                  <c:v>1.1000000000000001</c:v>
                </c:pt>
                <c:pt idx="2">
                  <c:v>11.7</c:v>
                </c:pt>
                <c:pt idx="3">
                  <c:v>36.5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9-41D2-B5D7-4DA89B0680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4479888"/>
        <c:axId val="574476560"/>
      </c:barChart>
      <c:catAx>
        <c:axId val="57447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476560"/>
        <c:crosses val="autoZero"/>
        <c:auto val="1"/>
        <c:lblAlgn val="ctr"/>
        <c:lblOffset val="100"/>
        <c:noMultiLvlLbl val="0"/>
      </c:catAx>
      <c:valAx>
        <c:axId val="5744765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447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Sheet23!$C$1</c:f>
              <c:strCache>
                <c:ptCount val="1"/>
                <c:pt idx="0">
                  <c:v>Poboljsanje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Sheet23!$B$2:$B$11</c:f>
              <c:strCache>
                <c:ptCount val="10"/>
                <c:pt idx="0">
                  <c:v>Borba protiv partijskog zapošljavanja</c:v>
                </c:pt>
                <c:pt idx="1">
                  <c:v>Borba protiv inflacije i rasta cena</c:v>
                </c:pt>
                <c:pt idx="2">
                  <c:v>Ravnomeran regionalni razvoj</c:v>
                </c:pt>
                <c:pt idx="3">
                  <c:v>Dolazak stranih investicija</c:v>
                </c:pt>
                <c:pt idx="4">
                  <c:v>Efikasnost rada sudstva i tužilaštva</c:v>
                </c:pt>
                <c:pt idx="5">
                  <c:v>Poboljšanje međuetničkih odnosa</c:v>
                </c:pt>
                <c:pt idx="6">
                  <c:v>Otvaranje novih radnih mesta</c:v>
                </c:pt>
                <c:pt idx="7">
                  <c:v>Borba protiv korupcije i kriminala</c:v>
                </c:pt>
                <c:pt idx="8">
                  <c:v>Kretanje Crne Gore ka članstvu u EU</c:v>
                </c:pt>
                <c:pt idx="9">
                  <c:v>Povećanje plata i penzija</c:v>
                </c:pt>
              </c:strCache>
            </c:strRef>
          </c:cat>
          <c:val>
            <c:numRef>
              <c:f>Sheet23!$C$2:$C$11</c:f>
              <c:numCache>
                <c:formatCode>###0.0</c:formatCode>
                <c:ptCount val="10"/>
                <c:pt idx="0">
                  <c:v>18.100000000000001</c:v>
                </c:pt>
                <c:pt idx="1">
                  <c:v>18.2</c:v>
                </c:pt>
                <c:pt idx="2">
                  <c:v>19.399999999999999</c:v>
                </c:pt>
                <c:pt idx="3">
                  <c:v>24.4</c:v>
                </c:pt>
                <c:pt idx="4">
                  <c:v>26.1</c:v>
                </c:pt>
                <c:pt idx="5">
                  <c:v>26.8</c:v>
                </c:pt>
                <c:pt idx="6">
                  <c:v>30.4</c:v>
                </c:pt>
                <c:pt idx="7">
                  <c:v>31.9</c:v>
                </c:pt>
                <c:pt idx="8">
                  <c:v>38.200000000000003</c:v>
                </c:pt>
                <c:pt idx="9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9-44A5-B678-6BF5E4A53D82}"/>
            </c:ext>
          </c:extLst>
        </c:ser>
        <c:ser>
          <c:idx val="1"/>
          <c:order val="1"/>
          <c:tx>
            <c:strRef>
              <c:f>Sheet23!$D$1</c:f>
              <c:strCache>
                <c:ptCount val="1"/>
                <c:pt idx="0">
                  <c:v>Pogorsanje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Sheet23!$B$2:$B$11</c:f>
              <c:strCache>
                <c:ptCount val="10"/>
                <c:pt idx="0">
                  <c:v>Borba protiv partijskog zapošljavanja</c:v>
                </c:pt>
                <c:pt idx="1">
                  <c:v>Borba protiv inflacije i rasta cena</c:v>
                </c:pt>
                <c:pt idx="2">
                  <c:v>Ravnomeran regionalni razvoj</c:v>
                </c:pt>
                <c:pt idx="3">
                  <c:v>Dolazak stranih investicija</c:v>
                </c:pt>
                <c:pt idx="4">
                  <c:v>Efikasnost rada sudstva i tužilaštva</c:v>
                </c:pt>
                <c:pt idx="5">
                  <c:v>Poboljšanje međuetničkih odnosa</c:v>
                </c:pt>
                <c:pt idx="6">
                  <c:v>Otvaranje novih radnih mesta</c:v>
                </c:pt>
                <c:pt idx="7">
                  <c:v>Borba protiv korupcije i kriminala</c:v>
                </c:pt>
                <c:pt idx="8">
                  <c:v>Kretanje Crne Gore ka članstvu u EU</c:v>
                </c:pt>
                <c:pt idx="9">
                  <c:v>Povećanje plata i penzija</c:v>
                </c:pt>
              </c:strCache>
            </c:strRef>
          </c:cat>
          <c:val>
            <c:numRef>
              <c:f>Sheet23!$D$2:$D$11</c:f>
              <c:numCache>
                <c:formatCode>###0.0</c:formatCode>
                <c:ptCount val="10"/>
                <c:pt idx="0">
                  <c:v>36</c:v>
                </c:pt>
                <c:pt idx="1">
                  <c:v>45.9</c:v>
                </c:pt>
                <c:pt idx="2">
                  <c:v>26.2</c:v>
                </c:pt>
                <c:pt idx="3">
                  <c:v>24.3</c:v>
                </c:pt>
                <c:pt idx="4">
                  <c:v>28.6</c:v>
                </c:pt>
                <c:pt idx="5">
                  <c:v>29</c:v>
                </c:pt>
                <c:pt idx="6">
                  <c:v>26.9</c:v>
                </c:pt>
                <c:pt idx="7">
                  <c:v>31.5</c:v>
                </c:pt>
                <c:pt idx="8">
                  <c:v>18.2</c:v>
                </c:pt>
                <c:pt idx="9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D9-44A5-B678-6BF5E4A53D82}"/>
            </c:ext>
          </c:extLst>
        </c:ser>
        <c:ser>
          <c:idx val="2"/>
          <c:order val="2"/>
          <c:tx>
            <c:strRef>
              <c:f>Sheet23!$E$1</c:f>
              <c:strCache>
                <c:ptCount val="1"/>
                <c:pt idx="0">
                  <c:v>Ostalo je isto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Sheet23!$B$2:$B$11</c:f>
              <c:strCache>
                <c:ptCount val="10"/>
                <c:pt idx="0">
                  <c:v>Borba protiv partijskog zapošljavanja</c:v>
                </c:pt>
                <c:pt idx="1">
                  <c:v>Borba protiv inflacije i rasta cena</c:v>
                </c:pt>
                <c:pt idx="2">
                  <c:v>Ravnomeran regionalni razvoj</c:v>
                </c:pt>
                <c:pt idx="3">
                  <c:v>Dolazak stranih investicija</c:v>
                </c:pt>
                <c:pt idx="4">
                  <c:v>Efikasnost rada sudstva i tužilaštva</c:v>
                </c:pt>
                <c:pt idx="5">
                  <c:v>Poboljšanje međuetničkih odnosa</c:v>
                </c:pt>
                <c:pt idx="6">
                  <c:v>Otvaranje novih radnih mesta</c:v>
                </c:pt>
                <c:pt idx="7">
                  <c:v>Borba protiv korupcije i kriminala</c:v>
                </c:pt>
                <c:pt idx="8">
                  <c:v>Kretanje Crne Gore ka članstvu u EU</c:v>
                </c:pt>
                <c:pt idx="9">
                  <c:v>Povećanje plata i penzija</c:v>
                </c:pt>
              </c:strCache>
            </c:strRef>
          </c:cat>
          <c:val>
            <c:numRef>
              <c:f>Sheet23!$E$2:$E$11</c:f>
              <c:numCache>
                <c:formatCode>###0.0</c:formatCode>
                <c:ptCount val="10"/>
                <c:pt idx="0">
                  <c:v>33.799999999999997</c:v>
                </c:pt>
                <c:pt idx="1">
                  <c:v>25.6</c:v>
                </c:pt>
                <c:pt idx="2">
                  <c:v>38.4</c:v>
                </c:pt>
                <c:pt idx="3">
                  <c:v>37.200000000000003</c:v>
                </c:pt>
                <c:pt idx="4">
                  <c:v>30.4</c:v>
                </c:pt>
                <c:pt idx="5">
                  <c:v>32.700000000000003</c:v>
                </c:pt>
                <c:pt idx="6">
                  <c:v>33.299999999999997</c:v>
                </c:pt>
                <c:pt idx="7">
                  <c:v>26.2</c:v>
                </c:pt>
                <c:pt idx="8">
                  <c:v>31.1</c:v>
                </c:pt>
                <c:pt idx="9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D9-44A5-B678-6BF5E4A53D82}"/>
            </c:ext>
          </c:extLst>
        </c:ser>
        <c:ser>
          <c:idx val="3"/>
          <c:order val="3"/>
          <c:tx>
            <c:strRef>
              <c:f>Sheet23!$F$1</c:f>
              <c:strCache>
                <c:ptCount val="1"/>
                <c:pt idx="0">
                  <c:v>Ne mogu da procijenim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Sheet23!$B$2:$B$11</c:f>
              <c:strCache>
                <c:ptCount val="10"/>
                <c:pt idx="0">
                  <c:v>Borba protiv partijskog zapošljavanja</c:v>
                </c:pt>
                <c:pt idx="1">
                  <c:v>Borba protiv inflacije i rasta cena</c:v>
                </c:pt>
                <c:pt idx="2">
                  <c:v>Ravnomeran regionalni razvoj</c:v>
                </c:pt>
                <c:pt idx="3">
                  <c:v>Dolazak stranih investicija</c:v>
                </c:pt>
                <c:pt idx="4">
                  <c:v>Efikasnost rada sudstva i tužilaštva</c:v>
                </c:pt>
                <c:pt idx="5">
                  <c:v>Poboljšanje međuetničkih odnosa</c:v>
                </c:pt>
                <c:pt idx="6">
                  <c:v>Otvaranje novih radnih mesta</c:v>
                </c:pt>
                <c:pt idx="7">
                  <c:v>Borba protiv korupcije i kriminala</c:v>
                </c:pt>
                <c:pt idx="8">
                  <c:v>Kretanje Crne Gore ka članstvu u EU</c:v>
                </c:pt>
                <c:pt idx="9">
                  <c:v>Povećanje plata i penzija</c:v>
                </c:pt>
              </c:strCache>
            </c:strRef>
          </c:cat>
          <c:val>
            <c:numRef>
              <c:f>Sheet23!$F$2:$F$11</c:f>
              <c:numCache>
                <c:formatCode>###0.0</c:formatCode>
                <c:ptCount val="10"/>
                <c:pt idx="0">
                  <c:v>12.1</c:v>
                </c:pt>
                <c:pt idx="1">
                  <c:v>10.3</c:v>
                </c:pt>
                <c:pt idx="2">
                  <c:v>15.9</c:v>
                </c:pt>
                <c:pt idx="3">
                  <c:v>14.1</c:v>
                </c:pt>
                <c:pt idx="4">
                  <c:v>15</c:v>
                </c:pt>
                <c:pt idx="5">
                  <c:v>11.4</c:v>
                </c:pt>
                <c:pt idx="6">
                  <c:v>9.4</c:v>
                </c:pt>
                <c:pt idx="7">
                  <c:v>10.3</c:v>
                </c:pt>
                <c:pt idx="8">
                  <c:v>12.5</c:v>
                </c:pt>
                <c:pt idx="9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D9-44A5-B678-6BF5E4A53D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1187120"/>
        <c:axId val="311186288"/>
      </c:barChart>
      <c:catAx>
        <c:axId val="31118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6288"/>
        <c:crosses val="autoZero"/>
        <c:auto val="1"/>
        <c:lblAlgn val="ctr"/>
        <c:lblOffset val="100"/>
        <c:noMultiLvlLbl val="0"/>
      </c:catAx>
      <c:valAx>
        <c:axId val="31118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622737198500596"/>
          <c:y val="0.22892922041859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Sheet42!$B$1</c:f>
              <c:strCache>
                <c:ptCount val="1"/>
                <c:pt idx="0">
                  <c:v>INDEX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1.6361788617886158E-2"/>
                  <c:y val="5.6415836833587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8-4409-A49E-5255C9E11768}"/>
                </c:ext>
              </c:extLst>
            </c:dLbl>
            <c:dLbl>
              <c:idx val="2"/>
              <c:layout>
                <c:manualLayout>
                  <c:x val="-1.4049818975880089E-2"/>
                  <c:y val="-0.11191447229773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E8-4409-A49E-5255C9E11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Sheet42!$A$2:$A$11</c:f>
              <c:strCache>
                <c:ptCount val="10"/>
                <c:pt idx="0">
                  <c:v>Borba protiv inflacije i rasta cena</c:v>
                </c:pt>
                <c:pt idx="1">
                  <c:v>Borba protiv partijskog zapošljavanja</c:v>
                </c:pt>
                <c:pt idx="2">
                  <c:v>Ravnomeran regionalni razvoj</c:v>
                </c:pt>
                <c:pt idx="3">
                  <c:v>Efikasnost rada sudstva i tužilaštva</c:v>
                </c:pt>
                <c:pt idx="4">
                  <c:v>Poboljšanje međuetničkih odnosa</c:v>
                </c:pt>
                <c:pt idx="5">
                  <c:v>Dolazak stranih investicija</c:v>
                </c:pt>
                <c:pt idx="6">
                  <c:v>Borba protiv korupcije i kriminala</c:v>
                </c:pt>
                <c:pt idx="7">
                  <c:v>Otvaranje novih radnih mesta</c:v>
                </c:pt>
                <c:pt idx="8">
                  <c:v>Kretanje Crne Gore ka članstvu u EU</c:v>
                </c:pt>
                <c:pt idx="9">
                  <c:v>Povećanje plata i penzija</c:v>
                </c:pt>
              </c:strCache>
            </c:strRef>
          </c:cat>
          <c:val>
            <c:numRef>
              <c:f>Sheet42!$B$2:$B$11</c:f>
              <c:numCache>
                <c:formatCode>0.0</c:formatCode>
                <c:ptCount val="10"/>
                <c:pt idx="0">
                  <c:v>-27.7</c:v>
                </c:pt>
                <c:pt idx="1">
                  <c:v>-17.899999999999999</c:v>
                </c:pt>
                <c:pt idx="2">
                  <c:v>-6.8000000000000007</c:v>
                </c:pt>
                <c:pt idx="3">
                  <c:v>-2.5</c:v>
                </c:pt>
                <c:pt idx="4">
                  <c:v>-2.1999999999999993</c:v>
                </c:pt>
                <c:pt idx="5">
                  <c:v>9.9999999999997868E-2</c:v>
                </c:pt>
                <c:pt idx="6">
                  <c:v>0.39999999999999858</c:v>
                </c:pt>
                <c:pt idx="7">
                  <c:v>3.5</c:v>
                </c:pt>
                <c:pt idx="8">
                  <c:v>20.000000000000004</c:v>
                </c:pt>
                <c:pt idx="9">
                  <c:v>38.299999999999997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E8-4409-A49E-5255C9E1176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7367728"/>
        <c:axId val="517368976"/>
      </c:lineChart>
      <c:catAx>
        <c:axId val="51736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68976"/>
        <c:crosses val="autoZero"/>
        <c:auto val="1"/>
        <c:lblAlgn val="ctr"/>
        <c:lblOffset val="100"/>
        <c:noMultiLvlLbl val="0"/>
      </c:catAx>
      <c:valAx>
        <c:axId val="5173689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1736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Sheet24!$B$1</c:f>
              <c:strCache>
                <c:ptCount val="1"/>
                <c:pt idx="0">
                  <c:v>Mar'24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Sheet24!$A$2:$A$11</c:f>
              <c:strCache>
                <c:ptCount val="10"/>
                <c:pt idx="0">
                  <c:v>Borba protiv inflacije i rasta cena</c:v>
                </c:pt>
                <c:pt idx="1">
                  <c:v>Borba protiv partijskog zapošljavanja</c:v>
                </c:pt>
                <c:pt idx="2">
                  <c:v>Ravnomeran regionalni razvoj</c:v>
                </c:pt>
                <c:pt idx="3">
                  <c:v>Dolazak stranih investicija</c:v>
                </c:pt>
                <c:pt idx="4">
                  <c:v>Otvaranje novih radnih mesta</c:v>
                </c:pt>
                <c:pt idx="5">
                  <c:v>Poboljšanje međuetničkih odnosa</c:v>
                </c:pt>
                <c:pt idx="6">
                  <c:v>Efikasnost rada sudstva i tužilaštva</c:v>
                </c:pt>
                <c:pt idx="7">
                  <c:v>Borba protiv korupcije i kriminala</c:v>
                </c:pt>
                <c:pt idx="8">
                  <c:v>Kretanje Crne Gore ka članstvu u EU</c:v>
                </c:pt>
                <c:pt idx="9">
                  <c:v>Povećanje plata i penzija</c:v>
                </c:pt>
              </c:strCache>
            </c:strRef>
          </c:cat>
          <c:val>
            <c:numRef>
              <c:f>Sheet24!$B$2:$B$11</c:f>
              <c:numCache>
                <c:formatCode>0.0</c:formatCode>
                <c:ptCount val="10"/>
                <c:pt idx="0">
                  <c:v>-9.7366586972676288</c:v>
                </c:pt>
                <c:pt idx="1">
                  <c:v>-8.3477841602751042</c:v>
                </c:pt>
                <c:pt idx="2">
                  <c:v>-5.6315135942444527</c:v>
                </c:pt>
                <c:pt idx="3">
                  <c:v>-4.4476610527733129</c:v>
                </c:pt>
                <c:pt idx="4">
                  <c:v>-4.1129703700277744</c:v>
                </c:pt>
                <c:pt idx="5">
                  <c:v>5.6808027439800313</c:v>
                </c:pt>
                <c:pt idx="6">
                  <c:v>6.3839832434948995</c:v>
                </c:pt>
                <c:pt idx="7">
                  <c:v>8.4955512855458721</c:v>
                </c:pt>
                <c:pt idx="8">
                  <c:v>18.616239977262566</c:v>
                </c:pt>
                <c:pt idx="9">
                  <c:v>40.71180434504975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7-45E1-B8F7-4F319C985DEC}"/>
            </c:ext>
          </c:extLst>
        </c:ser>
        <c:ser>
          <c:idx val="1"/>
          <c:order val="1"/>
          <c:tx>
            <c:strRef>
              <c:f>Sheet24!$C$1</c:f>
              <c:strCache>
                <c:ptCount val="1"/>
                <c:pt idx="0">
                  <c:v>Sep'25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Sheet24!$A$2:$A$11</c:f>
              <c:strCache>
                <c:ptCount val="10"/>
                <c:pt idx="0">
                  <c:v>Borba protiv inflacije i rasta cena</c:v>
                </c:pt>
                <c:pt idx="1">
                  <c:v>Borba protiv partijskog zapošljavanja</c:v>
                </c:pt>
                <c:pt idx="2">
                  <c:v>Ravnomeran regionalni razvoj</c:v>
                </c:pt>
                <c:pt idx="3">
                  <c:v>Dolazak stranih investicija</c:v>
                </c:pt>
                <c:pt idx="4">
                  <c:v>Otvaranje novih radnih mesta</c:v>
                </c:pt>
                <c:pt idx="5">
                  <c:v>Poboljšanje međuetničkih odnosa</c:v>
                </c:pt>
                <c:pt idx="6">
                  <c:v>Efikasnost rada sudstva i tužilaštva</c:v>
                </c:pt>
                <c:pt idx="7">
                  <c:v>Borba protiv korupcije i kriminala</c:v>
                </c:pt>
                <c:pt idx="8">
                  <c:v>Kretanje Crne Gore ka članstvu u EU</c:v>
                </c:pt>
                <c:pt idx="9">
                  <c:v>Povećanje plata i penzija</c:v>
                </c:pt>
              </c:strCache>
            </c:strRef>
          </c:cat>
          <c:val>
            <c:numRef>
              <c:f>Sheet24!$C$2:$C$11</c:f>
              <c:numCache>
                <c:formatCode>0.0</c:formatCode>
                <c:ptCount val="10"/>
                <c:pt idx="0">
                  <c:v>-27.7</c:v>
                </c:pt>
                <c:pt idx="1">
                  <c:v>-17.899999999999999</c:v>
                </c:pt>
                <c:pt idx="2">
                  <c:v>-6.8000000000000007</c:v>
                </c:pt>
                <c:pt idx="3">
                  <c:v>9.9999999999997868E-2</c:v>
                </c:pt>
                <c:pt idx="4">
                  <c:v>3.5</c:v>
                </c:pt>
                <c:pt idx="5">
                  <c:v>-2.1999999999999993</c:v>
                </c:pt>
                <c:pt idx="6">
                  <c:v>-2.5</c:v>
                </c:pt>
                <c:pt idx="7">
                  <c:v>0.39999999999999858</c:v>
                </c:pt>
                <c:pt idx="8">
                  <c:v>20.000000000000004</c:v>
                </c:pt>
                <c:pt idx="9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7-45E1-B8F7-4F319C985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8492896"/>
        <c:axId val="838495808"/>
      </c:barChart>
      <c:catAx>
        <c:axId val="8384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95808"/>
        <c:crosses val="autoZero"/>
        <c:auto val="1"/>
        <c:lblAlgn val="ctr"/>
        <c:lblOffset val="100"/>
        <c:noMultiLvlLbl val="0"/>
      </c:catAx>
      <c:valAx>
        <c:axId val="838495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83849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Sheet43!$A$2:$A$11</c:f>
              <c:strCache>
                <c:ptCount val="10"/>
                <c:pt idx="0">
                  <c:v>Borba protiv inflacije i rasta cena</c:v>
                </c:pt>
                <c:pt idx="1">
                  <c:v>Borba protiv partijskog zapošljavanja</c:v>
                </c:pt>
                <c:pt idx="2">
                  <c:v>Efikasnost rada sudstva i tužilaštva</c:v>
                </c:pt>
                <c:pt idx="3">
                  <c:v>Borba protiv korupcije i kriminala</c:v>
                </c:pt>
                <c:pt idx="4">
                  <c:v>Poboljšanje međuetničkih odnosa</c:v>
                </c:pt>
                <c:pt idx="5">
                  <c:v>Povećanje plata i penzija</c:v>
                </c:pt>
                <c:pt idx="6">
                  <c:v>Ravnomeran regionalni razvoj</c:v>
                </c:pt>
                <c:pt idx="7">
                  <c:v>Kretanje Crne Gore ka članstvu u EU</c:v>
                </c:pt>
                <c:pt idx="8">
                  <c:v>Dolazak stranih investicija</c:v>
                </c:pt>
                <c:pt idx="9">
                  <c:v>Otvaranje novih radnih mesta</c:v>
                </c:pt>
              </c:strCache>
            </c:strRef>
          </c:cat>
          <c:val>
            <c:numRef>
              <c:f>Sheet43!$B$2:$B$11</c:f>
              <c:numCache>
                <c:formatCode>0.0</c:formatCode>
                <c:ptCount val="10"/>
                <c:pt idx="0">
                  <c:v>-17.963341302732371</c:v>
                </c:pt>
                <c:pt idx="1">
                  <c:v>-9.5522158397248944</c:v>
                </c:pt>
                <c:pt idx="2">
                  <c:v>-8.8839832434948995</c:v>
                </c:pt>
                <c:pt idx="3">
                  <c:v>-8.0955512855458736</c:v>
                </c:pt>
                <c:pt idx="4">
                  <c:v>-7.8808027439800306</c:v>
                </c:pt>
                <c:pt idx="5">
                  <c:v>-2.4118043450497524</c:v>
                </c:pt>
                <c:pt idx="6">
                  <c:v>-1.168486405755548</c:v>
                </c:pt>
                <c:pt idx="7">
                  <c:v>1.3837600227374374</c:v>
                </c:pt>
                <c:pt idx="8">
                  <c:v>4.5476610527733108</c:v>
                </c:pt>
                <c:pt idx="9">
                  <c:v>7.6129703700277744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B-4033-8D57-BE6313CA9E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8490400"/>
        <c:axId val="838483744"/>
      </c:barChart>
      <c:catAx>
        <c:axId val="8384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lumMod val="85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3744"/>
        <c:crosses val="autoZero"/>
        <c:auto val="1"/>
        <c:lblAlgn val="ctr"/>
        <c:lblOffset val="100"/>
        <c:noMultiLvlLbl val="0"/>
      </c:catAx>
      <c:valAx>
        <c:axId val="8384837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3849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Sheet51!$B$3:$B$8</c:f>
              <c:strCache>
                <c:ptCount val="6"/>
                <c:pt idx="0">
                  <c:v>Danas je značajno bolje nego kada je na vlasti bio DPS</c:v>
                </c:pt>
                <c:pt idx="1">
                  <c:v>Danas je malo bolje nego kada je na vlasti bio DPS</c:v>
                </c:pt>
                <c:pt idx="2">
                  <c:v>Manje-više je isto danas kao i u vrijeme kada je na vlasti bio DPS</c:v>
                </c:pt>
                <c:pt idx="3">
                  <c:v>Malo je gore danas nego u vrijeme kada je DPS bio na vlasti</c:v>
                </c:pt>
                <c:pt idx="4">
                  <c:v>Značajno je gore danas nego u vrijeme kada je vladao DPS</c:v>
                </c:pt>
                <c:pt idx="5">
                  <c:v>Ne znam, ne mogu da procijenim</c:v>
                </c:pt>
              </c:strCache>
            </c:strRef>
          </c:cat>
          <c:val>
            <c:numRef>
              <c:f>Sheet51!$C$3:$C$8</c:f>
              <c:numCache>
                <c:formatCode>###0.0</c:formatCode>
                <c:ptCount val="6"/>
                <c:pt idx="0">
                  <c:v>18.857091472137729</c:v>
                </c:pt>
                <c:pt idx="1">
                  <c:v>22.086382459088526</c:v>
                </c:pt>
                <c:pt idx="2">
                  <c:v>24.102589896959792</c:v>
                </c:pt>
                <c:pt idx="3">
                  <c:v>10.521940765130065</c:v>
                </c:pt>
                <c:pt idx="4">
                  <c:v>15.339073406743939</c:v>
                </c:pt>
                <c:pt idx="5">
                  <c:v>9.0929219999399535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2-49FE-AB1A-DCF162BE5B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6984656"/>
        <c:axId val="726985488"/>
      </c:barChart>
      <c:catAx>
        <c:axId val="72698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85488"/>
        <c:crosses val="autoZero"/>
        <c:auto val="1"/>
        <c:lblAlgn val="ctr"/>
        <c:lblOffset val="100"/>
        <c:noMultiLvlLbl val="0"/>
      </c:catAx>
      <c:valAx>
        <c:axId val="726985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7269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Sheet44!$B$3:$B$7</c:f>
              <c:strCache>
                <c:ptCount val="5"/>
                <c:pt idx="0">
                  <c:v>Vlada je veome stabilna</c:v>
                </c:pt>
                <c:pt idx="1">
                  <c:v>Vlada je uglavnom stabilna</c:v>
                </c:pt>
                <c:pt idx="2">
                  <c:v>Vlada nije stabilna</c:v>
                </c:pt>
                <c:pt idx="3">
                  <c:v>Vlada je veoma nestabilna</c:v>
                </c:pt>
                <c:pt idx="4">
                  <c:v>Ne znam, ne mogu da ocijenim</c:v>
                </c:pt>
              </c:strCache>
            </c:strRef>
          </c:cat>
          <c:val>
            <c:numRef>
              <c:f>Sheet44!$C$3:$C$7</c:f>
              <c:numCache>
                <c:formatCode>###0.0</c:formatCode>
                <c:ptCount val="5"/>
                <c:pt idx="0">
                  <c:v>8.0130872731575895</c:v>
                </c:pt>
                <c:pt idx="1">
                  <c:v>28.97481902573567</c:v>
                </c:pt>
                <c:pt idx="2">
                  <c:v>26.329866346471803</c:v>
                </c:pt>
                <c:pt idx="3">
                  <c:v>16.71928127788582</c:v>
                </c:pt>
                <c:pt idx="4">
                  <c:v>19.96294607674912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C-4CEF-BEA6-887DC6D170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6135312"/>
        <c:axId val="916134896"/>
      </c:barChart>
      <c:catAx>
        <c:axId val="91613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134896"/>
        <c:crosses val="autoZero"/>
        <c:auto val="1"/>
        <c:lblAlgn val="ctr"/>
        <c:lblOffset val="100"/>
        <c:noMultiLvlLbl val="0"/>
      </c:catAx>
      <c:valAx>
        <c:axId val="916134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91613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Sheet7!$C$9:$C$11</c:f>
              <c:strCache>
                <c:ptCount val="3"/>
                <c:pt idx="0">
                  <c:v>Podržavam</c:v>
                </c:pt>
                <c:pt idx="1">
                  <c:v>Ne podrzavam</c:v>
                </c:pt>
                <c:pt idx="2">
                  <c:v>Ne znam, nemam stav</c:v>
                </c:pt>
              </c:strCache>
            </c:strRef>
          </c:cat>
          <c:val>
            <c:numRef>
              <c:f>Sheet7!$D$9:$D$11</c:f>
              <c:numCache>
                <c:formatCode>###0.0</c:formatCode>
                <c:ptCount val="3"/>
                <c:pt idx="0">
                  <c:v>35.889553153785101</c:v>
                </c:pt>
                <c:pt idx="1">
                  <c:v>27.16500148381628</c:v>
                </c:pt>
                <c:pt idx="2">
                  <c:v>36.945445362398608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C-4629-8C8A-7BC6E8C531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8489984"/>
        <c:axId val="838487488"/>
      </c:barChart>
      <c:catAx>
        <c:axId val="83848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7488"/>
        <c:crosses val="autoZero"/>
        <c:auto val="1"/>
        <c:lblAlgn val="ctr"/>
        <c:lblOffset val="100"/>
        <c:noMultiLvlLbl val="0"/>
      </c:catAx>
      <c:valAx>
        <c:axId val="838487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83848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Sheet7!$B$2</c:f>
              <c:strCache>
                <c:ptCount val="1"/>
                <c:pt idx="0">
                  <c:v>Mar'24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Sheet7!$A$3:$A$5</c:f>
              <c:strCache>
                <c:ptCount val="3"/>
                <c:pt idx="0">
                  <c:v>Podržavam</c:v>
                </c:pt>
                <c:pt idx="1">
                  <c:v>Ne podrzavam</c:v>
                </c:pt>
                <c:pt idx="2">
                  <c:v>Ne znam, nemam stav</c:v>
                </c:pt>
              </c:strCache>
            </c:strRef>
          </c:cat>
          <c:val>
            <c:numRef>
              <c:f>Sheet7!$B$3:$B$5</c:f>
              <c:numCache>
                <c:formatCode>###0.0</c:formatCode>
                <c:ptCount val="3"/>
                <c:pt idx="0">
                  <c:v>34.100938520388503</c:v>
                </c:pt>
                <c:pt idx="1">
                  <c:v>21.858107643770971</c:v>
                </c:pt>
                <c:pt idx="2">
                  <c:v>44.040953835840533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C-47CF-9108-4E2F112AF364}"/>
            </c:ext>
          </c:extLst>
        </c:ser>
        <c:ser>
          <c:idx val="1"/>
          <c:order val="1"/>
          <c:tx>
            <c:strRef>
              <c:f>Sheet7!$C$2</c:f>
              <c:strCache>
                <c:ptCount val="1"/>
                <c:pt idx="0">
                  <c:v>Sep'25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Sheet7!$A$3:$A$5</c:f>
              <c:strCache>
                <c:ptCount val="3"/>
                <c:pt idx="0">
                  <c:v>Podržavam</c:v>
                </c:pt>
                <c:pt idx="1">
                  <c:v>Ne podrzavam</c:v>
                </c:pt>
                <c:pt idx="2">
                  <c:v>Ne znam, nemam stav</c:v>
                </c:pt>
              </c:strCache>
            </c:strRef>
          </c:cat>
          <c:val>
            <c:numRef>
              <c:f>Sheet7!$C$3:$C$5</c:f>
              <c:numCache>
                <c:formatCode>###0.0</c:formatCode>
                <c:ptCount val="3"/>
                <c:pt idx="0">
                  <c:v>35.889553153785101</c:v>
                </c:pt>
                <c:pt idx="1">
                  <c:v>27.16500148381628</c:v>
                </c:pt>
                <c:pt idx="2">
                  <c:v>36.945445362398608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C-47CF-9108-4E2F112AF3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0761760"/>
        <c:axId val="850762176"/>
      </c:barChart>
      <c:catAx>
        <c:axId val="85076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762176"/>
        <c:crosses val="autoZero"/>
        <c:auto val="1"/>
        <c:lblAlgn val="ctr"/>
        <c:lblOffset val="100"/>
        <c:noMultiLvlLbl val="0"/>
      </c:catAx>
      <c:valAx>
        <c:axId val="85076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76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Sheet9!$B$2</c:f>
              <c:strCache>
                <c:ptCount val="1"/>
                <c:pt idx="0">
                  <c:v>Podržava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Sheet9!$A$3:$A$5</c:f>
              <c:strCache>
                <c:ptCount val="3"/>
                <c:pt idx="0">
                  <c:v>NOVA</c:v>
                </c:pt>
                <c:pt idx="1">
                  <c:v>DNP</c:v>
                </c:pt>
                <c:pt idx="2">
                  <c:v>BS</c:v>
                </c:pt>
              </c:strCache>
            </c:strRef>
          </c:cat>
          <c:val>
            <c:numRef>
              <c:f>Sheet9!$B$3:$B$5</c:f>
              <c:numCache>
                <c:formatCode>###0.0</c:formatCode>
                <c:ptCount val="3"/>
                <c:pt idx="0">
                  <c:v>28.294409819867361</c:v>
                </c:pt>
                <c:pt idx="1">
                  <c:v>26.757577542125759</c:v>
                </c:pt>
                <c:pt idx="2">
                  <c:v>24.840738259766955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8F5-8981-60809EF13ED4}"/>
            </c:ext>
          </c:extLst>
        </c:ser>
        <c:ser>
          <c:idx val="1"/>
          <c:order val="1"/>
          <c:tx>
            <c:strRef>
              <c:f>Sheet9!$C$2</c:f>
              <c:strCache>
                <c:ptCount val="1"/>
                <c:pt idx="0">
                  <c:v>Ne podržava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Sheet9!$A$3:$A$5</c:f>
              <c:strCache>
                <c:ptCount val="3"/>
                <c:pt idx="0">
                  <c:v>NOVA</c:v>
                </c:pt>
                <c:pt idx="1">
                  <c:v>DNP</c:v>
                </c:pt>
                <c:pt idx="2">
                  <c:v>BS</c:v>
                </c:pt>
              </c:strCache>
            </c:strRef>
          </c:cat>
          <c:val>
            <c:numRef>
              <c:f>Sheet9!$C$3:$C$5</c:f>
              <c:numCache>
                <c:formatCode>###0.0</c:formatCode>
                <c:ptCount val="3"/>
                <c:pt idx="0">
                  <c:v>36.456414115537676</c:v>
                </c:pt>
                <c:pt idx="1">
                  <c:v>35.491669050196187</c:v>
                </c:pt>
                <c:pt idx="2">
                  <c:v>33.523293361936354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4-48F5-8981-60809EF13ED4}"/>
            </c:ext>
          </c:extLst>
        </c:ser>
        <c:ser>
          <c:idx val="2"/>
          <c:order val="2"/>
          <c:tx>
            <c:strRef>
              <c:f>Sheet9!$D$2</c:f>
              <c:strCache>
                <c:ptCount val="1"/>
                <c:pt idx="0">
                  <c:v>Nema stav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Sheet9!$A$3:$A$5</c:f>
              <c:strCache>
                <c:ptCount val="3"/>
                <c:pt idx="0">
                  <c:v>NOVA</c:v>
                </c:pt>
                <c:pt idx="1">
                  <c:v>DNP</c:v>
                </c:pt>
                <c:pt idx="2">
                  <c:v>BS</c:v>
                </c:pt>
              </c:strCache>
            </c:strRef>
          </c:cat>
          <c:val>
            <c:numRef>
              <c:f>Sheet9!$D$3:$D$5</c:f>
              <c:numCache>
                <c:formatCode>###0.0</c:formatCode>
                <c:ptCount val="3"/>
                <c:pt idx="0">
                  <c:v>35.249176064594963</c:v>
                </c:pt>
                <c:pt idx="1">
                  <c:v>37.750753407678047</c:v>
                </c:pt>
                <c:pt idx="2">
                  <c:v>41.635968378296681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44-48F5-8981-60809EF13E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1187120"/>
        <c:axId val="311186288"/>
      </c:barChart>
      <c:catAx>
        <c:axId val="31118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6288"/>
        <c:crosses val="autoZero"/>
        <c:auto val="1"/>
        <c:lblAlgn val="ctr"/>
        <c:lblOffset val="100"/>
        <c:noMultiLvlLbl val="0"/>
      </c:catAx>
      <c:valAx>
        <c:axId val="3111862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11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Sheet8!$C$5:$C$9</c:f>
              <c:strCache>
                <c:ptCount val="5"/>
                <c:pt idx="0">
                  <c:v>Veoma sam zadovoljan</c:v>
                </c:pt>
                <c:pt idx="1">
                  <c:v>Uglavnom sam zadovoljan</c:v>
                </c:pt>
                <c:pt idx="2">
                  <c:v>Uglavnom sam nezadovoljan</c:v>
                </c:pt>
                <c:pt idx="3">
                  <c:v>Veoma nezadovoljan</c:v>
                </c:pt>
                <c:pt idx="4">
                  <c:v>Nema stav</c:v>
                </c:pt>
              </c:strCache>
            </c:strRef>
          </c:cat>
          <c:val>
            <c:numRef>
              <c:f>Sheet8!$D$5:$D$9</c:f>
              <c:numCache>
                <c:formatCode>General</c:formatCode>
                <c:ptCount val="5"/>
                <c:pt idx="0">
                  <c:v>9.1999999999999993</c:v>
                </c:pt>
                <c:pt idx="1">
                  <c:v>29.7</c:v>
                </c:pt>
                <c:pt idx="2">
                  <c:v>23.1</c:v>
                </c:pt>
                <c:pt idx="3">
                  <c:v>21.3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D-4F34-A7B7-F0994597B0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770496"/>
        <c:axId val="51772032"/>
      </c:barChart>
      <c:catAx>
        <c:axId val="5177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1772032"/>
        <c:crosses val="autoZero"/>
        <c:auto val="1"/>
        <c:lblAlgn val="ctr"/>
        <c:lblOffset val="100"/>
        <c:noMultiLvlLbl val="0"/>
      </c:catAx>
      <c:valAx>
        <c:axId val="51772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77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Sheet10!$B$11:$B$13</c:f>
              <c:strCache>
                <c:ptCount val="3"/>
                <c:pt idx="0">
                  <c:v>Da, potrebni su nam novi izbori</c:v>
                </c:pt>
                <c:pt idx="1">
                  <c:v>Ne, nema potreba za novim izborima</c:v>
                </c:pt>
                <c:pt idx="2">
                  <c:v>Ne znam, ne mogu da procijenim</c:v>
                </c:pt>
              </c:strCache>
            </c:strRef>
          </c:cat>
          <c:val>
            <c:numRef>
              <c:f>Sheet10!$C$11:$C$13</c:f>
              <c:numCache>
                <c:formatCode>General</c:formatCode>
                <c:ptCount val="3"/>
                <c:pt idx="0">
                  <c:v>35.4</c:v>
                </c:pt>
                <c:pt idx="1">
                  <c:v>38.299999999999997</c:v>
                </c:pt>
                <c:pt idx="2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F-4C56-AD12-3E5AABDFA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6983824"/>
        <c:axId val="726986320"/>
      </c:barChart>
      <c:catAx>
        <c:axId val="72698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86320"/>
        <c:crosses val="autoZero"/>
        <c:auto val="1"/>
        <c:lblAlgn val="ctr"/>
        <c:lblOffset val="100"/>
        <c:noMultiLvlLbl val="0"/>
      </c:catAx>
      <c:valAx>
        <c:axId val="7269863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2698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Sheet10!$B$2</c:f>
              <c:strCache>
                <c:ptCount val="1"/>
                <c:pt idx="0">
                  <c:v>Mart'24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Sheet10!$A$3:$A$5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Bez procene</c:v>
                </c:pt>
              </c:strCache>
            </c:strRef>
          </c:cat>
          <c:val>
            <c:numRef>
              <c:f>Sheet10!$B$3:$B$5</c:f>
              <c:numCache>
                <c:formatCode>###0.0</c:formatCode>
                <c:ptCount val="3"/>
                <c:pt idx="0">
                  <c:v>32.131449236439529</c:v>
                </c:pt>
                <c:pt idx="1">
                  <c:v>39.328407494960487</c:v>
                </c:pt>
                <c:pt idx="2">
                  <c:v>28.540143268599977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8-48A0-A2C7-24A499A312C4}"/>
            </c:ext>
          </c:extLst>
        </c:ser>
        <c:ser>
          <c:idx val="1"/>
          <c:order val="1"/>
          <c:tx>
            <c:strRef>
              <c:f>Sheet10!$C$2</c:f>
              <c:strCache>
                <c:ptCount val="1"/>
                <c:pt idx="0">
                  <c:v>Sep'25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Sheet10!$A$3:$A$5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Bez procene</c:v>
                </c:pt>
              </c:strCache>
            </c:strRef>
          </c:cat>
          <c:val>
            <c:numRef>
              <c:f>Sheet10!$C$3:$C$5</c:f>
              <c:numCache>
                <c:formatCode>General</c:formatCode>
                <c:ptCount val="3"/>
                <c:pt idx="0">
                  <c:v>35.4</c:v>
                </c:pt>
                <c:pt idx="1">
                  <c:v>38.299999999999997</c:v>
                </c:pt>
                <c:pt idx="2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8-48A0-A2C7-24A499A312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2425488"/>
        <c:axId val="372425072"/>
      </c:barChart>
      <c:catAx>
        <c:axId val="3724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425072"/>
        <c:crosses val="autoZero"/>
        <c:auto val="1"/>
        <c:lblAlgn val="ctr"/>
        <c:lblOffset val="100"/>
        <c:noMultiLvlLbl val="0"/>
      </c:catAx>
      <c:valAx>
        <c:axId val="372425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3724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Sheet37!$C$2</c:f>
              <c:strCache>
                <c:ptCount val="1"/>
                <c:pt idx="0">
                  <c:v>Mart'24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Sheet37!$B$3:$B$5</c:f>
              <c:strCache>
                <c:ptCount val="3"/>
                <c:pt idx="0">
                  <c:v>Kao agresiju Rusije na Ukrajinu</c:v>
                </c:pt>
                <c:pt idx="1">
                  <c:v>Kao odbranu Rusije od širenja NATO</c:v>
                </c:pt>
                <c:pt idx="2">
                  <c:v>Ne znam, nemam stav</c:v>
                </c:pt>
              </c:strCache>
            </c:strRef>
          </c:cat>
          <c:val>
            <c:numRef>
              <c:f>Sheet37!$C$3:$C$5</c:f>
              <c:numCache>
                <c:formatCode>###0.0</c:formatCode>
                <c:ptCount val="3"/>
                <c:pt idx="0">
                  <c:v>32.589909558974973</c:v>
                </c:pt>
                <c:pt idx="1">
                  <c:v>28.975167919695906</c:v>
                </c:pt>
                <c:pt idx="2">
                  <c:v>38.434922521329113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4-43BA-A277-C0E76787918A}"/>
            </c:ext>
          </c:extLst>
        </c:ser>
        <c:ser>
          <c:idx val="1"/>
          <c:order val="1"/>
          <c:tx>
            <c:strRef>
              <c:f>Sheet37!$D$2</c:f>
              <c:strCache>
                <c:ptCount val="1"/>
                <c:pt idx="0">
                  <c:v>Sep'25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Sheet37!$B$3:$B$5</c:f>
              <c:strCache>
                <c:ptCount val="3"/>
                <c:pt idx="0">
                  <c:v>Kao agresiju Rusije na Ukrajinu</c:v>
                </c:pt>
                <c:pt idx="1">
                  <c:v>Kao odbranu Rusije od širenja NATO</c:v>
                </c:pt>
                <c:pt idx="2">
                  <c:v>Ne znam, nemam stav</c:v>
                </c:pt>
              </c:strCache>
            </c:strRef>
          </c:cat>
          <c:val>
            <c:numRef>
              <c:f>Sheet37!$D$3:$D$5</c:f>
              <c:numCache>
                <c:formatCode>###0.0</c:formatCode>
                <c:ptCount val="3"/>
                <c:pt idx="0">
                  <c:v>35.200000000000003</c:v>
                </c:pt>
                <c:pt idx="1">
                  <c:v>30.6</c:v>
                </c:pt>
                <c:pt idx="2">
                  <c:v>34.200000000000003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4-43BA-A277-C0E7678791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838483328"/>
        <c:axId val="838489568"/>
      </c:barChart>
      <c:catAx>
        <c:axId val="83848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9568"/>
        <c:crosses val="autoZero"/>
        <c:auto val="1"/>
        <c:lblAlgn val="ctr"/>
        <c:lblOffset val="100"/>
        <c:noMultiLvlLbl val="0"/>
      </c:catAx>
      <c:valAx>
        <c:axId val="83848956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83848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Sheet38!$B$3:$B$7</c:f>
              <c:strCache>
                <c:ptCount val="5"/>
                <c:pt idx="0">
                  <c:v>Rusija i Vladimir Putin</c:v>
                </c:pt>
                <c:pt idx="1">
                  <c:v>Amerika i NATO</c:v>
                </c:pt>
                <c:pt idx="2">
                  <c:v>Ukrajina i Volodimir Zelenski</c:v>
                </c:pt>
                <c:pt idx="3">
                  <c:v>Svi su krivi</c:v>
                </c:pt>
                <c:pt idx="4">
                  <c:v>Ne znam, nemam stav</c:v>
                </c:pt>
              </c:strCache>
            </c:strRef>
          </c:cat>
          <c:val>
            <c:numRef>
              <c:f>Sheet38!$C$3:$C$7</c:f>
              <c:numCache>
                <c:formatCode>###0.0</c:formatCode>
                <c:ptCount val="5"/>
                <c:pt idx="0">
                  <c:v>27.640829141406936</c:v>
                </c:pt>
                <c:pt idx="1">
                  <c:v>24.178213899985142</c:v>
                </c:pt>
                <c:pt idx="2">
                  <c:v>11.487253245278222</c:v>
                </c:pt>
                <c:pt idx="3">
                  <c:v>19.676249375085565</c:v>
                </c:pt>
                <c:pt idx="4">
                  <c:v>17.017454338244125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4-44F1-9251-264F991C5B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8490400"/>
        <c:axId val="838491648"/>
      </c:barChart>
      <c:catAx>
        <c:axId val="83849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91648"/>
        <c:crosses val="autoZero"/>
        <c:auto val="1"/>
        <c:lblAlgn val="ctr"/>
        <c:lblOffset val="100"/>
        <c:noMultiLvlLbl val="0"/>
      </c:catAx>
      <c:valAx>
        <c:axId val="8384916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83849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Sheet39!$B$3:$B$5</c:f>
              <c:strCache>
                <c:ptCount val="3"/>
                <c:pt idx="0">
                  <c:v>Podrzavam</c:v>
                </c:pt>
                <c:pt idx="1">
                  <c:v>Ne podrzavam</c:v>
                </c:pt>
                <c:pt idx="2">
                  <c:v>Nemam stav</c:v>
                </c:pt>
              </c:strCache>
            </c:strRef>
          </c:cat>
          <c:val>
            <c:numRef>
              <c:f>Sheet39!$C$3:$C$5</c:f>
              <c:numCache>
                <c:formatCode>###0.0</c:formatCode>
                <c:ptCount val="3"/>
                <c:pt idx="0">
                  <c:v>29.315195835834334</c:v>
                </c:pt>
                <c:pt idx="1">
                  <c:v>35.575780638102401</c:v>
                </c:pt>
                <c:pt idx="2">
                  <c:v>35.109023526063268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7-4532-AA9D-DD088105AD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5649823"/>
        <c:axId val="615653183"/>
      </c:barChart>
      <c:catAx>
        <c:axId val="61564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653183"/>
        <c:crosses val="autoZero"/>
        <c:auto val="1"/>
        <c:lblAlgn val="ctr"/>
        <c:lblOffset val="100"/>
        <c:noMultiLvlLbl val="0"/>
      </c:catAx>
      <c:valAx>
        <c:axId val="6156531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61564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Sheet45!$B$3:$B$6</c:f>
              <c:strCache>
                <c:ptCount val="4"/>
                <c:pt idx="0">
                  <c:v>Smatram da SPC ima veliki uticaj na politička pitanja u Crnoj Gori</c:v>
                </c:pt>
                <c:pt idx="1">
                  <c:v>Smatram da SPC ima uticaj na političke prilike, ali da se taj uticaj precjenjuje</c:v>
                </c:pt>
                <c:pt idx="2">
                  <c:v>Ne, SPC ne utiče na političke prilike u Crnoj Gori</c:v>
                </c:pt>
                <c:pt idx="3">
                  <c:v>Ne znam, ne mogu da procijenim</c:v>
                </c:pt>
              </c:strCache>
            </c:strRef>
          </c:cat>
          <c:val>
            <c:numRef>
              <c:f>Sheet45!$C$3:$C$6</c:f>
              <c:numCache>
                <c:formatCode>###0.0</c:formatCode>
                <c:ptCount val="4"/>
                <c:pt idx="0">
                  <c:v>28.513872721581006</c:v>
                </c:pt>
                <c:pt idx="1">
                  <c:v>18.983643653785901</c:v>
                </c:pt>
                <c:pt idx="2">
                  <c:v>30.929219114520258</c:v>
                </c:pt>
                <c:pt idx="3">
                  <c:v>21.573264510112839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4-467B-8251-22D29A56E9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8430192"/>
        <c:axId val="518430608"/>
      </c:barChart>
      <c:catAx>
        <c:axId val="51843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430608"/>
        <c:crosses val="autoZero"/>
        <c:auto val="1"/>
        <c:lblAlgn val="ctr"/>
        <c:lblOffset val="100"/>
        <c:noMultiLvlLbl val="0"/>
      </c:catAx>
      <c:valAx>
        <c:axId val="518430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1843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Sheet46!$B$5:$B$8</c:f>
              <c:strCache>
                <c:ptCount val="4"/>
                <c:pt idx="0">
                  <c:v>Smatram da vlast u Srbiji ima veliki uticaj na politička pitanja u Crnoj Gori</c:v>
                </c:pt>
                <c:pt idx="1">
                  <c:v>Smatram da vlast u Srbiji ima uticaj na političke prilike, ali da se taj uticaj precenjuje</c:v>
                </c:pt>
                <c:pt idx="2">
                  <c:v>Ne, vlast u Srbiji ne utiče na političke prilike u Crnoj Gori</c:v>
                </c:pt>
                <c:pt idx="3">
                  <c:v>Ne znam, ne mogu da procijenim</c:v>
                </c:pt>
              </c:strCache>
            </c:strRef>
          </c:cat>
          <c:val>
            <c:numRef>
              <c:f>Sheet46!$C$5:$C$8</c:f>
              <c:numCache>
                <c:formatCode>###0.0</c:formatCode>
                <c:ptCount val="4"/>
                <c:pt idx="0">
                  <c:v>30.318504554372989</c:v>
                </c:pt>
                <c:pt idx="1">
                  <c:v>20.745897244167079</c:v>
                </c:pt>
                <c:pt idx="2">
                  <c:v>28.704950306775888</c:v>
                </c:pt>
                <c:pt idx="3">
                  <c:v>20.230647894684044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1-464A-B507-D098450BD9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34798784"/>
        <c:axId val="634799200"/>
      </c:barChart>
      <c:catAx>
        <c:axId val="63479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99200"/>
        <c:crosses val="autoZero"/>
        <c:auto val="1"/>
        <c:lblAlgn val="ctr"/>
        <c:lblOffset val="100"/>
        <c:noMultiLvlLbl val="0"/>
      </c:catAx>
      <c:valAx>
        <c:axId val="6347992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6347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Sheet47!$B$3:$B$7</c:f>
              <c:strCache>
                <c:ptCount val="5"/>
                <c:pt idx="0">
                  <c:v>Partizani</c:v>
                </c:pt>
                <c:pt idx="1">
                  <c:v>Četnici</c:v>
                </c:pt>
                <c:pt idx="2">
                  <c:v>I jedni i drugi</c:v>
                </c:pt>
                <c:pt idx="3">
                  <c:v>Niti jedni, niti drugi</c:v>
                </c:pt>
                <c:pt idx="4">
                  <c:v>Ne znam, nemam stav</c:v>
                </c:pt>
              </c:strCache>
            </c:strRef>
          </c:cat>
          <c:val>
            <c:numRef>
              <c:f>Sheet47!$C$3:$C$7</c:f>
              <c:numCache>
                <c:formatCode>###0.0</c:formatCode>
                <c:ptCount val="5"/>
                <c:pt idx="0">
                  <c:v>37.930718298214856</c:v>
                </c:pt>
                <c:pt idx="1">
                  <c:v>8.669602873387019</c:v>
                </c:pt>
                <c:pt idx="2">
                  <c:v>13.972465394095501</c:v>
                </c:pt>
                <c:pt idx="3">
                  <c:v>8.8255748711518613</c:v>
                </c:pt>
                <c:pt idx="4">
                  <c:v>30.60163856315075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4-4928-9895-3D874EA988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8481664"/>
        <c:axId val="838486240"/>
      </c:barChart>
      <c:catAx>
        <c:axId val="83848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6240"/>
        <c:crosses val="autoZero"/>
        <c:auto val="1"/>
        <c:lblAlgn val="ctr"/>
        <c:lblOffset val="100"/>
        <c:noMultiLvlLbl val="0"/>
      </c:catAx>
      <c:valAx>
        <c:axId val="838486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83848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Sheet48!$B$3:$B$6</c:f>
              <c:strCache>
                <c:ptCount val="4"/>
                <c:pt idx="0">
                  <c:v>Podržavam podizanje spomenika</c:v>
                </c:pt>
                <c:pt idx="1">
                  <c:v>Protiv sam podizanja spomenika</c:v>
                </c:pt>
                <c:pt idx="2">
                  <c:v>Svejedno mi je, ne mislim da je to pitanje važno</c:v>
                </c:pt>
                <c:pt idx="3">
                  <c:v>Nemam stav</c:v>
                </c:pt>
              </c:strCache>
            </c:strRef>
          </c:cat>
          <c:val>
            <c:numRef>
              <c:f>Sheet48!$C$3:$C$6</c:f>
              <c:numCache>
                <c:formatCode>###0.0</c:formatCode>
                <c:ptCount val="4"/>
                <c:pt idx="0">
                  <c:v>13.474042973888409</c:v>
                </c:pt>
                <c:pt idx="1">
                  <c:v>39.946103746358482</c:v>
                </c:pt>
                <c:pt idx="2">
                  <c:v>25.327224387423719</c:v>
                </c:pt>
                <c:pt idx="3">
                  <c:v>21.252628892329383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B-42ED-91E5-9D80799058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3500992"/>
        <c:axId val="403490592"/>
      </c:barChart>
      <c:catAx>
        <c:axId val="40350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90592"/>
        <c:crosses val="autoZero"/>
        <c:auto val="1"/>
        <c:lblAlgn val="ctr"/>
        <c:lblOffset val="100"/>
        <c:noMultiLvlLbl val="0"/>
      </c:catAx>
      <c:valAx>
        <c:axId val="403490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40350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Sheet49!$B$3:$B$5</c:f>
              <c:strCache>
                <c:ptCount val="3"/>
                <c:pt idx="0">
                  <c:v>Podržavam akciju države</c:v>
                </c:pt>
                <c:pt idx="1">
                  <c:v>Protiv sam akcije države</c:v>
                </c:pt>
                <c:pt idx="2">
                  <c:v>Ne znam, nemam stav/ne zanima me</c:v>
                </c:pt>
              </c:strCache>
            </c:strRef>
          </c:cat>
          <c:val>
            <c:numRef>
              <c:f>Sheet49!$C$3:$C$5</c:f>
              <c:numCache>
                <c:formatCode>###0.0</c:formatCode>
                <c:ptCount val="3"/>
                <c:pt idx="0">
                  <c:v>20.417119409245874</c:v>
                </c:pt>
                <c:pt idx="1">
                  <c:v>27.337070652082858</c:v>
                </c:pt>
                <c:pt idx="2">
                  <c:v>52.245809938671272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4-4969-A02A-D893AB11D6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8495392"/>
        <c:axId val="838484576"/>
      </c:barChart>
      <c:catAx>
        <c:axId val="83849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4576"/>
        <c:crosses val="autoZero"/>
        <c:auto val="1"/>
        <c:lblAlgn val="ctr"/>
        <c:lblOffset val="100"/>
        <c:noMultiLvlLbl val="0"/>
      </c:catAx>
      <c:valAx>
        <c:axId val="8384845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83849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Sheet26!$B$3:$B$6</c:f>
              <c:strCache>
                <c:ptCount val="4"/>
                <c:pt idx="0">
                  <c:v>Jesu cijene porasle, ali povećanje plata i penzija je poboljšalo životni standard</c:v>
                </c:pt>
                <c:pt idx="1">
                  <c:v>Koliko su povećane plate i penzije, toliko je sve i poskupjelo, tako da mu dođe na isto</c:v>
                </c:pt>
                <c:pt idx="2">
                  <c:v>Jesu povećane plate i penzije, ali su poskupljenja veća od ovih povećanja, tako da se se životni standard pogoršao</c:v>
                </c:pt>
                <c:pt idx="3">
                  <c:v>Ne želi da se izjasni/bez odgovora</c:v>
                </c:pt>
              </c:strCache>
            </c:strRef>
          </c:cat>
          <c:val>
            <c:numRef>
              <c:f>Sheet26!$C$3:$C$6</c:f>
              <c:numCache>
                <c:formatCode>###0.0</c:formatCode>
                <c:ptCount val="4"/>
                <c:pt idx="0">
                  <c:v>30.5</c:v>
                </c:pt>
                <c:pt idx="1">
                  <c:v>35.9</c:v>
                </c:pt>
                <c:pt idx="2">
                  <c:v>25.6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2-43DF-93B5-19792E1C53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26976432"/>
        <c:axId val="726976848"/>
      </c:barChart>
      <c:catAx>
        <c:axId val="72697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6848"/>
        <c:crosses val="autoZero"/>
        <c:auto val="1"/>
        <c:lblAlgn val="ctr"/>
        <c:lblOffset val="100"/>
        <c:noMultiLvlLbl val="0"/>
      </c:catAx>
      <c:valAx>
        <c:axId val="7269768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72697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Sheet50!$B$3:$B$7</c:f>
              <c:strCache>
                <c:ptCount val="5"/>
                <c:pt idx="0">
                  <c:v>Joanikija</c:v>
                </c:pt>
                <c:pt idx="1">
                  <c:v>Metodija</c:v>
                </c:pt>
                <c:pt idx="2">
                  <c:v>I jednog i drugog</c:v>
                </c:pt>
                <c:pt idx="3">
                  <c:v>Ni jednog ni drugog</c:v>
                </c:pt>
                <c:pt idx="4">
                  <c:v>Ne znam, nemam stav</c:v>
                </c:pt>
              </c:strCache>
            </c:strRef>
          </c:cat>
          <c:val>
            <c:numRef>
              <c:f>Sheet50!$C$3:$C$7</c:f>
              <c:numCache>
                <c:formatCode>###0.0</c:formatCode>
                <c:ptCount val="5"/>
                <c:pt idx="0">
                  <c:v>13.547151917994556</c:v>
                </c:pt>
                <c:pt idx="1">
                  <c:v>2.2582901019197288</c:v>
                </c:pt>
                <c:pt idx="2">
                  <c:v>29.397945058969295</c:v>
                </c:pt>
                <c:pt idx="3">
                  <c:v>30.948609981766268</c:v>
                </c:pt>
                <c:pt idx="4">
                  <c:v>23.848002939350145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A-4AC7-B91A-3B0BC58EBA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3440112"/>
        <c:axId val="523441360"/>
      </c:barChart>
      <c:catAx>
        <c:axId val="52344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41360"/>
        <c:crosses val="autoZero"/>
        <c:auto val="1"/>
        <c:lblAlgn val="ctr"/>
        <c:lblOffset val="100"/>
        <c:noMultiLvlLbl val="0"/>
      </c:catAx>
      <c:valAx>
        <c:axId val="523441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2344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Sheet11!$D$3:$D$23</c:f>
              <c:strCache>
                <c:ptCount val="21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Jun, 2017</c:v>
                </c:pt>
                <c:pt idx="8">
                  <c:v>Dec, 2017</c:v>
                </c:pt>
                <c:pt idx="9">
                  <c:v>Mart, 2018</c:v>
                </c:pt>
                <c:pt idx="10">
                  <c:v>Dec, 2018</c:v>
                </c:pt>
                <c:pt idx="11">
                  <c:v>Jul, 2019</c:v>
                </c:pt>
                <c:pt idx="12">
                  <c:v>Dec, 2019</c:v>
                </c:pt>
                <c:pt idx="13">
                  <c:v>Avg, 2020</c:v>
                </c:pt>
                <c:pt idx="14">
                  <c:v>Jun, 2021</c:v>
                </c:pt>
                <c:pt idx="15">
                  <c:v>Dec, 2021</c:v>
                </c:pt>
                <c:pt idx="16">
                  <c:v>Jun, 2022</c:v>
                </c:pt>
                <c:pt idx="17">
                  <c:v>Dec'2022</c:v>
                </c:pt>
                <c:pt idx="18">
                  <c:v>Maj'2023</c:v>
                </c:pt>
                <c:pt idx="19">
                  <c:v>Mart'24</c:v>
                </c:pt>
                <c:pt idx="20">
                  <c:v>Sept'25</c:v>
                </c:pt>
              </c:strCache>
            </c:strRef>
          </c:cat>
          <c:val>
            <c:numRef>
              <c:f>Sheet11!$E$3:$E$23</c:f>
              <c:numCache>
                <c:formatCode>###0.0%</c:formatCode>
                <c:ptCount val="21"/>
                <c:pt idx="0">
                  <c:v>0.29255861365953112</c:v>
                </c:pt>
                <c:pt idx="1">
                  <c:v>0.28698224852071008</c:v>
                </c:pt>
                <c:pt idx="2">
                  <c:v>0.54404646660212974</c:v>
                </c:pt>
                <c:pt idx="3">
                  <c:v>0.59213051823416496</c:v>
                </c:pt>
                <c:pt idx="4">
                  <c:v>0.4315068493150685</c:v>
                </c:pt>
                <c:pt idx="5">
                  <c:v>0.445986124876115</c:v>
                </c:pt>
                <c:pt idx="6">
                  <c:v>0.4521484375</c:v>
                </c:pt>
                <c:pt idx="7">
                  <c:v>0.28320000000000001</c:v>
                </c:pt>
                <c:pt idx="8">
                  <c:v>0.33799999999999997</c:v>
                </c:pt>
                <c:pt idx="9">
                  <c:v>0.35799999999999998</c:v>
                </c:pt>
                <c:pt idx="10">
                  <c:v>0.31</c:v>
                </c:pt>
                <c:pt idx="11">
                  <c:v>0.28800000000000003</c:v>
                </c:pt>
                <c:pt idx="12">
                  <c:v>0.29699999999999999</c:v>
                </c:pt>
                <c:pt idx="13">
                  <c:v>0.27100000000000002</c:v>
                </c:pt>
                <c:pt idx="14">
                  <c:v>0.25900000000000001</c:v>
                </c:pt>
                <c:pt idx="15">
                  <c:v>0.23300000000000001</c:v>
                </c:pt>
                <c:pt idx="16">
                  <c:v>0.23799999999999999</c:v>
                </c:pt>
                <c:pt idx="17">
                  <c:v>0.30499999999999999</c:v>
                </c:pt>
                <c:pt idx="18">
                  <c:v>0.36099999999999999</c:v>
                </c:pt>
                <c:pt idx="19">
                  <c:v>0.40899999999999997</c:v>
                </c:pt>
                <c:pt idx="20">
                  <c:v>0.38900000000000001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06-4BF6-8BAA-F54FD3B63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553984"/>
        <c:axId val="52568064"/>
      </c:lineChart>
      <c:catAx>
        <c:axId val="52553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2568064"/>
        <c:crosses val="autoZero"/>
        <c:auto val="1"/>
        <c:lblAlgn val="ctr"/>
        <c:lblOffset val="100"/>
        <c:noMultiLvlLbl val="0"/>
      </c:catAx>
      <c:valAx>
        <c:axId val="5256806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5255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Viskoko poverenje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Političke partije</c:v>
                </c:pt>
                <c:pt idx="1">
                  <c:v>CPC</c:v>
                </c:pt>
                <c:pt idx="2">
                  <c:v>Tužilaštvo</c:v>
                </c:pt>
                <c:pt idx="3">
                  <c:v>NVO</c:v>
                </c:pt>
                <c:pt idx="4">
                  <c:v>Sudstvo</c:v>
                </c:pt>
                <c:pt idx="5">
                  <c:v>Skupština</c:v>
                </c:pt>
                <c:pt idx="6">
                  <c:v>NATO</c:v>
                </c:pt>
                <c:pt idx="7">
                  <c:v>OUN</c:v>
                </c:pt>
                <c:pt idx="8">
                  <c:v>Policija</c:v>
                </c:pt>
                <c:pt idx="9">
                  <c:v>Predsjednik</c:v>
                </c:pt>
                <c:pt idx="10">
                  <c:v>Delegacija EU</c:v>
                </c:pt>
                <c:pt idx="11">
                  <c:v>SZO</c:v>
                </c:pt>
                <c:pt idx="12">
                  <c:v>Vlada</c:v>
                </c:pt>
                <c:pt idx="13">
                  <c:v>Vojska Crne Gore</c:v>
                </c:pt>
                <c:pt idx="14">
                  <c:v>Zdravstveni sistem</c:v>
                </c:pt>
                <c:pt idx="15">
                  <c:v>Sistem obrazovanja</c:v>
                </c:pt>
                <c:pt idx="16">
                  <c:v>SPC</c:v>
                </c:pt>
              </c:strCache>
            </c:strRef>
          </c:cat>
          <c:val>
            <c:numRef>
              <c:f>Sheet4!$B$2:$B$18</c:f>
              <c:numCache>
                <c:formatCode>General</c:formatCode>
                <c:ptCount val="17"/>
                <c:pt idx="0">
                  <c:v>1.9</c:v>
                </c:pt>
                <c:pt idx="1">
                  <c:v>3.2</c:v>
                </c:pt>
                <c:pt idx="2">
                  <c:v>3.6</c:v>
                </c:pt>
                <c:pt idx="3">
                  <c:v>4.8</c:v>
                </c:pt>
                <c:pt idx="4">
                  <c:v>4.9000000000000004</c:v>
                </c:pt>
                <c:pt idx="5">
                  <c:v>5.7</c:v>
                </c:pt>
                <c:pt idx="6">
                  <c:v>6.4</c:v>
                </c:pt>
                <c:pt idx="7">
                  <c:v>6.7</c:v>
                </c:pt>
                <c:pt idx="8">
                  <c:v>6.9</c:v>
                </c:pt>
                <c:pt idx="9" formatCode="0.0">
                  <c:v>7</c:v>
                </c:pt>
                <c:pt idx="10">
                  <c:v>7.1</c:v>
                </c:pt>
                <c:pt idx="11">
                  <c:v>7.6</c:v>
                </c:pt>
                <c:pt idx="12">
                  <c:v>7.9</c:v>
                </c:pt>
                <c:pt idx="13">
                  <c:v>9.6</c:v>
                </c:pt>
                <c:pt idx="14">
                  <c:v>10.7</c:v>
                </c:pt>
                <c:pt idx="15">
                  <c:v>15.6</c:v>
                </c:pt>
                <c:pt idx="16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B-461F-ABF0-1A6DBD812858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Poverenje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Političke partije</c:v>
                </c:pt>
                <c:pt idx="1">
                  <c:v>CPC</c:v>
                </c:pt>
                <c:pt idx="2">
                  <c:v>Tužilaštvo</c:v>
                </c:pt>
                <c:pt idx="3">
                  <c:v>NVO</c:v>
                </c:pt>
                <c:pt idx="4">
                  <c:v>Sudstvo</c:v>
                </c:pt>
                <c:pt idx="5">
                  <c:v>Skupština</c:v>
                </c:pt>
                <c:pt idx="6">
                  <c:v>NATO</c:v>
                </c:pt>
                <c:pt idx="7">
                  <c:v>OUN</c:v>
                </c:pt>
                <c:pt idx="8">
                  <c:v>Policija</c:v>
                </c:pt>
                <c:pt idx="9">
                  <c:v>Predsjednik</c:v>
                </c:pt>
                <c:pt idx="10">
                  <c:v>Delegacija EU</c:v>
                </c:pt>
                <c:pt idx="11">
                  <c:v>SZO</c:v>
                </c:pt>
                <c:pt idx="12">
                  <c:v>Vlada</c:v>
                </c:pt>
                <c:pt idx="13">
                  <c:v>Vojska Crne Gore</c:v>
                </c:pt>
                <c:pt idx="14">
                  <c:v>Zdravstveni sistem</c:v>
                </c:pt>
                <c:pt idx="15">
                  <c:v>Sistem obrazovanja</c:v>
                </c:pt>
                <c:pt idx="16">
                  <c:v>SPC</c:v>
                </c:pt>
              </c:strCache>
            </c:strRef>
          </c:cat>
          <c:val>
            <c:numRef>
              <c:f>Sheet4!$C$2:$C$18</c:f>
              <c:numCache>
                <c:formatCode>General</c:formatCode>
                <c:ptCount val="17"/>
                <c:pt idx="0">
                  <c:v>18.7</c:v>
                </c:pt>
                <c:pt idx="1">
                  <c:v>10.5</c:v>
                </c:pt>
                <c:pt idx="2">
                  <c:v>31.9</c:v>
                </c:pt>
                <c:pt idx="3">
                  <c:v>29.6</c:v>
                </c:pt>
                <c:pt idx="4">
                  <c:v>32.5</c:v>
                </c:pt>
                <c:pt idx="5">
                  <c:v>33.299999999999997</c:v>
                </c:pt>
                <c:pt idx="6" formatCode="0.0">
                  <c:v>24</c:v>
                </c:pt>
                <c:pt idx="7">
                  <c:v>29.1</c:v>
                </c:pt>
                <c:pt idx="8">
                  <c:v>37.200000000000003</c:v>
                </c:pt>
                <c:pt idx="9">
                  <c:v>33.299999999999997</c:v>
                </c:pt>
                <c:pt idx="10">
                  <c:v>32.700000000000003</c:v>
                </c:pt>
                <c:pt idx="11">
                  <c:v>30.6</c:v>
                </c:pt>
                <c:pt idx="12">
                  <c:v>31.7</c:v>
                </c:pt>
                <c:pt idx="13">
                  <c:v>34.9</c:v>
                </c:pt>
                <c:pt idx="14">
                  <c:v>43.3</c:v>
                </c:pt>
                <c:pt idx="15">
                  <c:v>48.3</c:v>
                </c:pt>
                <c:pt idx="16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B-461F-ABF0-1A6DBD812858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Nepoverenje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Političke partije</c:v>
                </c:pt>
                <c:pt idx="1">
                  <c:v>CPC</c:v>
                </c:pt>
                <c:pt idx="2">
                  <c:v>Tužilaštvo</c:v>
                </c:pt>
                <c:pt idx="3">
                  <c:v>NVO</c:v>
                </c:pt>
                <c:pt idx="4">
                  <c:v>Sudstvo</c:v>
                </c:pt>
                <c:pt idx="5">
                  <c:v>Skupština</c:v>
                </c:pt>
                <c:pt idx="6">
                  <c:v>NATO</c:v>
                </c:pt>
                <c:pt idx="7">
                  <c:v>OUN</c:v>
                </c:pt>
                <c:pt idx="8">
                  <c:v>Policija</c:v>
                </c:pt>
                <c:pt idx="9">
                  <c:v>Predsjednik</c:v>
                </c:pt>
                <c:pt idx="10">
                  <c:v>Delegacija EU</c:v>
                </c:pt>
                <c:pt idx="11">
                  <c:v>SZO</c:v>
                </c:pt>
                <c:pt idx="12">
                  <c:v>Vlada</c:v>
                </c:pt>
                <c:pt idx="13">
                  <c:v>Vojska Crne Gore</c:v>
                </c:pt>
                <c:pt idx="14">
                  <c:v>Zdravstveni sistem</c:v>
                </c:pt>
                <c:pt idx="15">
                  <c:v>Sistem obrazovanja</c:v>
                </c:pt>
                <c:pt idx="16">
                  <c:v>SPC</c:v>
                </c:pt>
              </c:strCache>
            </c:strRef>
          </c:cat>
          <c:val>
            <c:numRef>
              <c:f>Sheet4!$D$2:$D$18</c:f>
              <c:numCache>
                <c:formatCode>General</c:formatCode>
                <c:ptCount val="17"/>
                <c:pt idx="0">
                  <c:v>31.8</c:v>
                </c:pt>
                <c:pt idx="1">
                  <c:v>18.3</c:v>
                </c:pt>
                <c:pt idx="2">
                  <c:v>26.8</c:v>
                </c:pt>
                <c:pt idx="3">
                  <c:v>22.6</c:v>
                </c:pt>
                <c:pt idx="4">
                  <c:v>28.3</c:v>
                </c:pt>
                <c:pt idx="5" formatCode="0.0">
                  <c:v>27</c:v>
                </c:pt>
                <c:pt idx="6">
                  <c:v>21.6</c:v>
                </c:pt>
                <c:pt idx="7">
                  <c:v>21.6</c:v>
                </c:pt>
                <c:pt idx="8">
                  <c:v>26.2</c:v>
                </c:pt>
                <c:pt idx="9">
                  <c:v>24.9</c:v>
                </c:pt>
                <c:pt idx="10">
                  <c:v>20.2</c:v>
                </c:pt>
                <c:pt idx="11" formatCode="0.0">
                  <c:v>21</c:v>
                </c:pt>
                <c:pt idx="12">
                  <c:v>22.7</c:v>
                </c:pt>
                <c:pt idx="13" formatCode="0.0">
                  <c:v>21</c:v>
                </c:pt>
                <c:pt idx="14">
                  <c:v>21.9</c:v>
                </c:pt>
                <c:pt idx="15">
                  <c:v>15.6</c:v>
                </c:pt>
                <c:pt idx="16" formatCode="0.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B-461F-ABF0-1A6DBD812858}"/>
            </c:ext>
          </c:extLst>
        </c:ser>
        <c:ser>
          <c:idx val="3"/>
          <c:order val="3"/>
          <c:tx>
            <c:strRef>
              <c:f>Sheet4!$E$1</c:f>
              <c:strCache>
                <c:ptCount val="1"/>
                <c:pt idx="0">
                  <c:v>Visoko nepoverenje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Političke partije</c:v>
                </c:pt>
                <c:pt idx="1">
                  <c:v>CPC</c:v>
                </c:pt>
                <c:pt idx="2">
                  <c:v>Tužilaštvo</c:v>
                </c:pt>
                <c:pt idx="3">
                  <c:v>NVO</c:v>
                </c:pt>
                <c:pt idx="4">
                  <c:v>Sudstvo</c:v>
                </c:pt>
                <c:pt idx="5">
                  <c:v>Skupština</c:v>
                </c:pt>
                <c:pt idx="6">
                  <c:v>NATO</c:v>
                </c:pt>
                <c:pt idx="7">
                  <c:v>OUN</c:v>
                </c:pt>
                <c:pt idx="8">
                  <c:v>Policija</c:v>
                </c:pt>
                <c:pt idx="9">
                  <c:v>Predsjednik</c:v>
                </c:pt>
                <c:pt idx="10">
                  <c:v>Delegacija EU</c:v>
                </c:pt>
                <c:pt idx="11">
                  <c:v>SZO</c:v>
                </c:pt>
                <c:pt idx="12">
                  <c:v>Vlada</c:v>
                </c:pt>
                <c:pt idx="13">
                  <c:v>Vojska Crne Gore</c:v>
                </c:pt>
                <c:pt idx="14">
                  <c:v>Zdravstveni sistem</c:v>
                </c:pt>
                <c:pt idx="15">
                  <c:v>Sistem obrazovanja</c:v>
                </c:pt>
                <c:pt idx="16">
                  <c:v>SPC</c:v>
                </c:pt>
              </c:strCache>
            </c:strRef>
          </c:cat>
          <c:val>
            <c:numRef>
              <c:f>Sheet4!$E$2:$E$18</c:f>
              <c:numCache>
                <c:formatCode>General</c:formatCode>
                <c:ptCount val="17"/>
                <c:pt idx="0" formatCode="0.0">
                  <c:v>31</c:v>
                </c:pt>
                <c:pt idx="1">
                  <c:v>35.9</c:v>
                </c:pt>
                <c:pt idx="2">
                  <c:v>22.4</c:v>
                </c:pt>
                <c:pt idx="3">
                  <c:v>21.5</c:v>
                </c:pt>
                <c:pt idx="4" formatCode="0.0">
                  <c:v>21</c:v>
                </c:pt>
                <c:pt idx="5">
                  <c:v>17.8</c:v>
                </c:pt>
                <c:pt idx="6">
                  <c:v>24.5</c:v>
                </c:pt>
                <c:pt idx="7" formatCode="0.0">
                  <c:v>17</c:v>
                </c:pt>
                <c:pt idx="8">
                  <c:v>18.2</c:v>
                </c:pt>
                <c:pt idx="9">
                  <c:v>19.899999999999999</c:v>
                </c:pt>
                <c:pt idx="10">
                  <c:v>17.100000000000001</c:v>
                </c:pt>
                <c:pt idx="11">
                  <c:v>19.100000000000001</c:v>
                </c:pt>
                <c:pt idx="12">
                  <c:v>23.2</c:v>
                </c:pt>
                <c:pt idx="13">
                  <c:v>15.5</c:v>
                </c:pt>
                <c:pt idx="14">
                  <c:v>14.6</c:v>
                </c:pt>
                <c:pt idx="15">
                  <c:v>10.6</c:v>
                </c:pt>
                <c:pt idx="16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BB-461F-ABF0-1A6DBD812858}"/>
            </c:ext>
          </c:extLst>
        </c:ser>
        <c:ser>
          <c:idx val="4"/>
          <c:order val="4"/>
          <c:tx>
            <c:strRef>
              <c:f>Sheet4!$F$1</c:f>
              <c:strCache>
                <c:ptCount val="1"/>
                <c:pt idx="0">
                  <c:v>Bez procene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Političke partije</c:v>
                </c:pt>
                <c:pt idx="1">
                  <c:v>CPC</c:v>
                </c:pt>
                <c:pt idx="2">
                  <c:v>Tužilaštvo</c:v>
                </c:pt>
                <c:pt idx="3">
                  <c:v>NVO</c:v>
                </c:pt>
                <c:pt idx="4">
                  <c:v>Sudstvo</c:v>
                </c:pt>
                <c:pt idx="5">
                  <c:v>Skupština</c:v>
                </c:pt>
                <c:pt idx="6">
                  <c:v>NATO</c:v>
                </c:pt>
                <c:pt idx="7">
                  <c:v>OUN</c:v>
                </c:pt>
                <c:pt idx="8">
                  <c:v>Policija</c:v>
                </c:pt>
                <c:pt idx="9">
                  <c:v>Predsjednik</c:v>
                </c:pt>
                <c:pt idx="10">
                  <c:v>Delegacija EU</c:v>
                </c:pt>
                <c:pt idx="11">
                  <c:v>SZO</c:v>
                </c:pt>
                <c:pt idx="12">
                  <c:v>Vlada</c:v>
                </c:pt>
                <c:pt idx="13">
                  <c:v>Vojska Crne Gore</c:v>
                </c:pt>
                <c:pt idx="14">
                  <c:v>Zdravstveni sistem</c:v>
                </c:pt>
                <c:pt idx="15">
                  <c:v>Sistem obrazovanja</c:v>
                </c:pt>
                <c:pt idx="16">
                  <c:v>SPC</c:v>
                </c:pt>
              </c:strCache>
            </c:strRef>
          </c:cat>
          <c:val>
            <c:numRef>
              <c:f>Sheet4!$F$2:$F$18</c:f>
              <c:numCache>
                <c:formatCode>General</c:formatCode>
                <c:ptCount val="17"/>
                <c:pt idx="0">
                  <c:v>16.5</c:v>
                </c:pt>
                <c:pt idx="1">
                  <c:v>32.200000000000003</c:v>
                </c:pt>
                <c:pt idx="2">
                  <c:v>15.4</c:v>
                </c:pt>
                <c:pt idx="3">
                  <c:v>21.4</c:v>
                </c:pt>
                <c:pt idx="4">
                  <c:v>13.4</c:v>
                </c:pt>
                <c:pt idx="5">
                  <c:v>16.100000000000001</c:v>
                </c:pt>
                <c:pt idx="6">
                  <c:v>23.5</c:v>
                </c:pt>
                <c:pt idx="7">
                  <c:v>25.6</c:v>
                </c:pt>
                <c:pt idx="8">
                  <c:v>11.4</c:v>
                </c:pt>
                <c:pt idx="9">
                  <c:v>14.9</c:v>
                </c:pt>
                <c:pt idx="10" formatCode="0.0">
                  <c:v>23</c:v>
                </c:pt>
                <c:pt idx="11">
                  <c:v>21.7</c:v>
                </c:pt>
                <c:pt idx="12">
                  <c:v>14.5</c:v>
                </c:pt>
                <c:pt idx="13" formatCode="0.0">
                  <c:v>19</c:v>
                </c:pt>
                <c:pt idx="14">
                  <c:v>9.4</c:v>
                </c:pt>
                <c:pt idx="15" formatCode="0.0">
                  <c:v>10</c:v>
                </c:pt>
                <c:pt idx="16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BB-461F-ABF0-1A6DBD8128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76314912"/>
        <c:axId val="576300768"/>
      </c:barChart>
      <c:catAx>
        <c:axId val="57631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300768"/>
        <c:crosses val="autoZero"/>
        <c:auto val="1"/>
        <c:lblAlgn val="ctr"/>
        <c:lblOffset val="100"/>
        <c:noMultiLvlLbl val="0"/>
      </c:catAx>
      <c:valAx>
        <c:axId val="57630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631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Sheet2!$R$3</c:f>
              <c:strCache>
                <c:ptCount val="1"/>
                <c:pt idx="0">
                  <c:v>Mart'24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Sheet2!$A$4:$A$18</c:f>
              <c:strCache>
                <c:ptCount val="15"/>
                <c:pt idx="0">
                  <c:v>Vlada</c:v>
                </c:pt>
                <c:pt idx="1">
                  <c:v>Predsjednik </c:v>
                </c:pt>
                <c:pt idx="2">
                  <c:v>Skupština </c:v>
                </c:pt>
                <c:pt idx="3">
                  <c:v>Sudstvo</c:v>
                </c:pt>
                <c:pt idx="4">
                  <c:v>Tužilaštvo</c:v>
                </c:pt>
                <c:pt idx="5">
                  <c:v>Policija</c:v>
                </c:pt>
                <c:pt idx="6">
                  <c:v>SPC</c:v>
                </c:pt>
                <c:pt idx="7">
                  <c:v>CPC</c:v>
                </c:pt>
                <c:pt idx="8">
                  <c:v>Vojska</c:v>
                </c:pt>
                <c:pt idx="9">
                  <c:v>Političke partije</c:v>
                </c:pt>
                <c:pt idx="10">
                  <c:v>Zdravstveni sistem</c:v>
                </c:pt>
                <c:pt idx="11">
                  <c:v>Sistem obrazovanja</c:v>
                </c:pt>
                <c:pt idx="12">
                  <c:v>NVO</c:v>
                </c:pt>
                <c:pt idx="13">
                  <c:v>Delegacija EU </c:v>
                </c:pt>
                <c:pt idx="14">
                  <c:v>NATO</c:v>
                </c:pt>
              </c:strCache>
            </c:strRef>
          </c:cat>
          <c:val>
            <c:numRef>
              <c:f>Sheet2!$R$4:$R$18</c:f>
              <c:numCache>
                <c:formatCode>###0.0</c:formatCode>
                <c:ptCount val="15"/>
                <c:pt idx="0">
                  <c:v>41.777906682888386</c:v>
                </c:pt>
                <c:pt idx="1">
                  <c:v>45.300540916565495</c:v>
                </c:pt>
                <c:pt idx="2">
                  <c:v>40.114997314829857</c:v>
                </c:pt>
                <c:pt idx="3">
                  <c:v>42.709966209895114</c:v>
                </c:pt>
                <c:pt idx="4">
                  <c:v>42.5</c:v>
                </c:pt>
                <c:pt idx="5">
                  <c:v>53.519679693763187</c:v>
                </c:pt>
                <c:pt idx="6">
                  <c:v>51.28870610313642</c:v>
                </c:pt>
                <c:pt idx="7">
                  <c:v>10.378471045157708</c:v>
                </c:pt>
                <c:pt idx="8">
                  <c:v>42.74738703800702</c:v>
                </c:pt>
                <c:pt idx="9">
                  <c:v>22.995008583214346</c:v>
                </c:pt>
                <c:pt idx="10">
                  <c:v>50.774917129920794</c:v>
                </c:pt>
                <c:pt idx="11">
                  <c:v>55.194457383445418</c:v>
                </c:pt>
                <c:pt idx="12">
                  <c:v>44.706773701605115</c:v>
                </c:pt>
                <c:pt idx="13">
                  <c:v>50.454171474273267</c:v>
                </c:pt>
                <c:pt idx="14">
                  <c:v>42.516150398020173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4-4BA5-B9CA-5E807ADD19B6}"/>
            </c:ext>
          </c:extLst>
        </c:ser>
        <c:ser>
          <c:idx val="1"/>
          <c:order val="1"/>
          <c:tx>
            <c:strRef>
              <c:f>Sheet2!$S$3</c:f>
              <c:strCache>
                <c:ptCount val="1"/>
                <c:pt idx="0">
                  <c:v>Sept'25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Sheet2!$A$4:$A$18</c:f>
              <c:strCache>
                <c:ptCount val="15"/>
                <c:pt idx="0">
                  <c:v>Vlada</c:v>
                </c:pt>
                <c:pt idx="1">
                  <c:v>Predsjednik </c:v>
                </c:pt>
                <c:pt idx="2">
                  <c:v>Skupština </c:v>
                </c:pt>
                <c:pt idx="3">
                  <c:v>Sudstvo</c:v>
                </c:pt>
                <c:pt idx="4">
                  <c:v>Tužilaštvo</c:v>
                </c:pt>
                <c:pt idx="5">
                  <c:v>Policija</c:v>
                </c:pt>
                <c:pt idx="6">
                  <c:v>SPC</c:v>
                </c:pt>
                <c:pt idx="7">
                  <c:v>CPC</c:v>
                </c:pt>
                <c:pt idx="8">
                  <c:v>Vojska</c:v>
                </c:pt>
                <c:pt idx="9">
                  <c:v>Političke partije</c:v>
                </c:pt>
                <c:pt idx="10">
                  <c:v>Zdravstveni sistem</c:v>
                </c:pt>
                <c:pt idx="11">
                  <c:v>Sistem obrazovanja</c:v>
                </c:pt>
                <c:pt idx="12">
                  <c:v>NVO</c:v>
                </c:pt>
                <c:pt idx="13">
                  <c:v>Delegacija EU </c:v>
                </c:pt>
                <c:pt idx="14">
                  <c:v>NATO</c:v>
                </c:pt>
              </c:strCache>
            </c:strRef>
          </c:cat>
          <c:val>
            <c:numRef>
              <c:f>Sheet2!$S$4:$S$18</c:f>
              <c:numCache>
                <c:formatCode>General</c:formatCode>
                <c:ptCount val="15"/>
                <c:pt idx="0">
                  <c:v>39.6</c:v>
                </c:pt>
                <c:pt idx="1">
                  <c:v>40.299999999999997</c:v>
                </c:pt>
                <c:pt idx="2">
                  <c:v>39</c:v>
                </c:pt>
                <c:pt idx="3">
                  <c:v>37.4</c:v>
                </c:pt>
                <c:pt idx="4">
                  <c:v>35.5</c:v>
                </c:pt>
                <c:pt idx="5">
                  <c:v>44.1</c:v>
                </c:pt>
                <c:pt idx="6">
                  <c:v>47.900000000000006</c:v>
                </c:pt>
                <c:pt idx="7">
                  <c:v>13.7</c:v>
                </c:pt>
                <c:pt idx="8">
                  <c:v>44.5</c:v>
                </c:pt>
                <c:pt idx="9">
                  <c:v>20.599999999999998</c:v>
                </c:pt>
                <c:pt idx="10">
                  <c:v>54</c:v>
                </c:pt>
                <c:pt idx="11">
                  <c:v>63.9</c:v>
                </c:pt>
                <c:pt idx="12">
                  <c:v>34.4</c:v>
                </c:pt>
                <c:pt idx="13">
                  <c:v>39.800000000000004</c:v>
                </c:pt>
                <c:pt idx="14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4-4BA5-B9CA-5E807ADD19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58"/>
        <c:axId val="1629125904"/>
        <c:axId val="1629127568"/>
      </c:barChart>
      <c:catAx>
        <c:axId val="162912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127568"/>
        <c:crosses val="autoZero"/>
        <c:auto val="1"/>
        <c:lblAlgn val="ctr"/>
        <c:lblOffset val="100"/>
        <c:noMultiLvlLbl val="0"/>
      </c:catAx>
      <c:valAx>
        <c:axId val="162912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1259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Sheet2!$B$20:$S$20</c:f>
              <c:strCache>
                <c:ptCount val="18"/>
                <c:pt idx="0">
                  <c:v>Sept'14</c:v>
                </c:pt>
                <c:pt idx="1">
                  <c:v>Jul'15</c:v>
                </c:pt>
                <c:pt idx="2">
                  <c:v>Nov' 15</c:v>
                </c:pt>
                <c:pt idx="3">
                  <c:v>Jun' 16</c:v>
                </c:pt>
                <c:pt idx="4">
                  <c:v>Dec'16</c:v>
                </c:pt>
                <c:pt idx="5">
                  <c:v>Jun'17</c:v>
                </c:pt>
                <c:pt idx="6">
                  <c:v>Dec'17</c:v>
                </c:pt>
                <c:pt idx="7">
                  <c:v>Mart, 2018</c:v>
                </c:pt>
                <c:pt idx="8">
                  <c:v>Dec'18</c:v>
                </c:pt>
                <c:pt idx="9">
                  <c:v>Jul, 2019</c:v>
                </c:pt>
                <c:pt idx="10">
                  <c:v>Dec'19</c:v>
                </c:pt>
                <c:pt idx="11">
                  <c:v>Jun'21</c:v>
                </c:pt>
                <c:pt idx="12">
                  <c:v>Dec'21</c:v>
                </c:pt>
                <c:pt idx="13">
                  <c:v>Jun'22</c:v>
                </c:pt>
                <c:pt idx="14">
                  <c:v>Dec'22</c:v>
                </c:pt>
                <c:pt idx="15">
                  <c:v>Maj'23</c:v>
                </c:pt>
                <c:pt idx="16">
                  <c:v>Mart'24</c:v>
                </c:pt>
                <c:pt idx="17">
                  <c:v>Sept'25</c:v>
                </c:pt>
              </c:strCache>
            </c:strRef>
          </c:cat>
          <c:val>
            <c:numRef>
              <c:f>Sheet2!$B$28:$S$28</c:f>
              <c:numCache>
                <c:formatCode>###0.0</c:formatCode>
                <c:ptCount val="18"/>
                <c:pt idx="0">
                  <c:v>43.430785836437202</c:v>
                </c:pt>
                <c:pt idx="1">
                  <c:v>49.475749276654007</c:v>
                </c:pt>
                <c:pt idx="2">
                  <c:v>42.910029235275502</c:v>
                </c:pt>
                <c:pt idx="3">
                  <c:v>47.330045312563144</c:v>
                </c:pt>
                <c:pt idx="4">
                  <c:v>41.957142857142856</c:v>
                </c:pt>
                <c:pt idx="5">
                  <c:v>34.205648387477581</c:v>
                </c:pt>
                <c:pt idx="6">
                  <c:v>40.611856602906634</c:v>
                </c:pt>
                <c:pt idx="7">
                  <c:v>47.657142857142851</c:v>
                </c:pt>
                <c:pt idx="8">
                  <c:v>37.485714285714288</c:v>
                </c:pt>
                <c:pt idx="9">
                  <c:v>34.716525222539417</c:v>
                </c:pt>
                <c:pt idx="10">
                  <c:v>37.238475762496648</c:v>
                </c:pt>
                <c:pt idx="11">
                  <c:v>30.79019615828383</c:v>
                </c:pt>
                <c:pt idx="12">
                  <c:v>28.788132929968583</c:v>
                </c:pt>
                <c:pt idx="13">
                  <c:v>31.05594089789707</c:v>
                </c:pt>
                <c:pt idx="14">
                  <c:v>37.98718341176891</c:v>
                </c:pt>
                <c:pt idx="15">
                  <c:v>40.207337930767075</c:v>
                </c:pt>
                <c:pt idx="16">
                  <c:v>41.30935520559477</c:v>
                </c:pt>
                <c:pt idx="17">
                  <c:v>37.928571428571431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A-4014-A5BE-015719AF8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64624"/>
        <c:axId val="23370864"/>
      </c:lineChart>
      <c:catAx>
        <c:axId val="233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0864"/>
        <c:crosses val="autoZero"/>
        <c:auto val="1"/>
        <c:lblAlgn val="ctr"/>
        <c:lblOffset val="100"/>
        <c:noMultiLvlLbl val="0"/>
      </c:catAx>
      <c:valAx>
        <c:axId val="23370864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2336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8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  <cs:bodyPr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0.6578</cdr:x>
      <cdr:y>0.5</cdr:y>
    </cdr:from>
    <cdr:to>
      <cdr:x>0.86991</cdr:x>
      <cdr:y>0.60112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09AE85E-5DE1-4E53-8672-337AA070E28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449360" y="2110047"/>
          <a:ext cx="2402032" cy="4267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36092-8560-3E4A-8B96-8E4631D97CC7}" type="datetimeFigureOut">
              <a:rPr lang="x-none" smtClean="0"/>
              <a:t>1/26/2026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56383-6FAD-474E-A865-4F548D9C76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711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622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9824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791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406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3786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6187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6973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9117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5575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7118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278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2196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5224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9892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4830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0124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0995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6046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0124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2584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372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652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3463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5906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6111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5632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41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3849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5503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050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9791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7899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077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5985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80028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3135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0792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86029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01560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83945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89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127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623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081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013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599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6" y="181907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2" y="1819079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6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5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011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3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8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8086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7" y="1281976"/>
            <a:ext cx="4759543" cy="4759543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2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20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6" y="4022253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8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542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9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5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3" y="3120589"/>
            <a:ext cx="6481129" cy="1550691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9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9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9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306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8" y="982985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2" y="258388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7" y="1203769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2" y="1316154"/>
            <a:ext cx="456811" cy="39380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1" y="796622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1"/>
            <a:ext cx="290771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</p:spTree>
    <p:extLst>
      <p:ext uri="{BB962C8B-B14F-4D97-AF65-F5344CB8AC3E}">
        <p14:creationId xmlns:p14="http://schemas.microsoft.com/office/powerpoint/2010/main" val="156262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5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5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7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9058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24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2453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1375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9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1862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5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6" y="-293216"/>
            <a:ext cx="234813" cy="744443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8" y="-134682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8" y="425307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</p:spTree>
    <p:extLst>
      <p:ext uri="{BB962C8B-B14F-4D97-AF65-F5344CB8AC3E}">
        <p14:creationId xmlns:p14="http://schemas.microsoft.com/office/powerpoint/2010/main" val="154702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5"/>
            <a:ext cx="12192000" cy="65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2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4" y="291738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5"/>
            <a:ext cx="12192000" cy="65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8" y="1457403"/>
            <a:ext cx="2915575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6" y="2390854"/>
            <a:ext cx="2915575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6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6" y="1596206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8" y="4314903"/>
            <a:ext cx="2915575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1" y="4453706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5"/>
            <a:ext cx="12192000" cy="65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613447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6" y="181907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2" y="1819079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6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5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3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8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5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5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7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9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5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3" y="3120589"/>
            <a:ext cx="6481129" cy="1550691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9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9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9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2453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9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5" y="1518828"/>
            <a:ext cx="867444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5" y="2240639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3" y="2962449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7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50"/>
            <a:ext cx="1957012" cy="3534847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91" y="1627806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3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3" indent="0">
              <a:buNone/>
              <a:defRPr sz="2000"/>
            </a:lvl5pPr>
            <a:lvl6pPr marL="2285917" indent="0">
              <a:buNone/>
              <a:defRPr sz="2000"/>
            </a:lvl6pPr>
            <a:lvl7pPr marL="2743100" indent="0">
              <a:buNone/>
              <a:defRPr sz="2000"/>
            </a:lvl7pPr>
            <a:lvl8pPr marL="3200283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357051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9" y="1381363"/>
            <a:ext cx="2363007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9" y="1740802"/>
            <a:ext cx="2025659" cy="3511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8" y="982985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2" y="258388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7" y="1203769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2" y="1316154"/>
            <a:ext cx="456811" cy="39380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1" y="796622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1"/>
            <a:ext cx="290771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348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8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50" indent="0">
              <a:buNone/>
              <a:defRPr sz="2800"/>
            </a:lvl2pPr>
            <a:lvl3pPr marL="914298" indent="0">
              <a:buNone/>
              <a:defRPr sz="2400"/>
            </a:lvl3pPr>
            <a:lvl4pPr marL="1371447" indent="0">
              <a:buNone/>
              <a:defRPr sz="2000"/>
            </a:lvl4pPr>
            <a:lvl5pPr marL="1828597" indent="0">
              <a:buNone/>
              <a:defRPr sz="2000"/>
            </a:lvl5pPr>
            <a:lvl6pPr marL="2285745" indent="0">
              <a:buNone/>
              <a:defRPr sz="2000"/>
            </a:lvl6pPr>
            <a:lvl7pPr marL="2742893" indent="0">
              <a:buNone/>
              <a:defRPr sz="2000"/>
            </a:lvl7pPr>
            <a:lvl8pPr marL="3200043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7" y="1281976"/>
            <a:ext cx="4759543" cy="4759543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2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20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6" y="4022253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8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9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5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6" y="-293216"/>
            <a:ext cx="234813" cy="744443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8" y="-134682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8" y="425307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</p:spTree>
    <p:extLst>
      <p:ext uri="{BB962C8B-B14F-4D97-AF65-F5344CB8AC3E}">
        <p14:creationId xmlns:p14="http://schemas.microsoft.com/office/powerpoint/2010/main" val="1902524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31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5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6" y="-293216"/>
            <a:ext cx="234813" cy="744443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8" y="-134682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8" y="425307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5"/>
            <a:ext cx="12192000" cy="65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123132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984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357051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9" y="1381363"/>
            <a:ext cx="2363007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9" y="1740802"/>
            <a:ext cx="2025659" cy="3511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4134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764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13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357051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9" y="1381363"/>
            <a:ext cx="2363007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9" y="1740802"/>
            <a:ext cx="2025659" cy="3511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8154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5" y="1518828"/>
            <a:ext cx="867444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5" y="2240639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3" y="2962449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7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50"/>
            <a:ext cx="1957012" cy="3534847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91" y="1627806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3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3" indent="0">
              <a:buNone/>
              <a:defRPr sz="2000"/>
            </a:lvl5pPr>
            <a:lvl6pPr marL="2285917" indent="0">
              <a:buNone/>
              <a:defRPr sz="2000"/>
            </a:lvl6pPr>
            <a:lvl7pPr marL="2743100" indent="0">
              <a:buNone/>
              <a:defRPr sz="2000"/>
            </a:lvl7pPr>
            <a:lvl8pPr marL="3200283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819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8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50" indent="0">
              <a:buNone/>
              <a:defRPr sz="2800"/>
            </a:lvl2pPr>
            <a:lvl3pPr marL="914298" indent="0">
              <a:buNone/>
              <a:defRPr sz="2400"/>
            </a:lvl3pPr>
            <a:lvl4pPr marL="1371447" indent="0">
              <a:buNone/>
              <a:defRPr sz="2000"/>
            </a:lvl4pPr>
            <a:lvl5pPr marL="1828597" indent="0">
              <a:buNone/>
              <a:defRPr sz="2000"/>
            </a:lvl5pPr>
            <a:lvl6pPr marL="2285745" indent="0">
              <a:buNone/>
              <a:defRPr sz="2000"/>
            </a:lvl6pPr>
            <a:lvl7pPr marL="2742893" indent="0">
              <a:buNone/>
              <a:defRPr sz="2000"/>
            </a:lvl7pPr>
            <a:lvl8pPr marL="3200043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457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6" y="181907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2" y="1819079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6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5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5355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3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8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0497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7" y="1281976"/>
            <a:ext cx="4759543" cy="4759543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2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20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6" y="4022253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8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9451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9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5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3" y="3120589"/>
            <a:ext cx="6481129" cy="1550691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9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9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9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38183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8" y="982985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2" y="258388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7" y="1203769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2" y="1316154"/>
            <a:ext cx="456811" cy="39380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1" y="796622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1"/>
            <a:ext cx="290771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</p:spTree>
    <p:extLst>
      <p:ext uri="{BB962C8B-B14F-4D97-AF65-F5344CB8AC3E}">
        <p14:creationId xmlns:p14="http://schemas.microsoft.com/office/powerpoint/2010/main" val="4015656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5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5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7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2237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662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2453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4675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978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9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24341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3444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2" y="1267731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6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2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10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199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5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161" indent="0" algn="ctr">
              <a:buNone/>
              <a:defRPr sz="1600"/>
            </a:lvl2pPr>
            <a:lvl3pPr marL="914321" indent="0" algn="ctr">
              <a:buNone/>
              <a:defRPr sz="1600"/>
            </a:lvl3pPr>
            <a:lvl4pPr marL="1371481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802" indent="0" algn="ctr">
              <a:buNone/>
              <a:defRPr sz="1600"/>
            </a:lvl6pPr>
            <a:lvl7pPr marL="2742963" indent="0" algn="ctr">
              <a:buNone/>
              <a:defRPr sz="1600"/>
            </a:lvl7pPr>
            <a:lvl8pPr marL="3200123" indent="0" algn="ctr">
              <a:buNone/>
              <a:defRPr sz="1600"/>
            </a:lvl8pPr>
            <a:lvl9pPr marL="365728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7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2366A47-1411-D245-AA71-87B8FF99B4A3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7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500F-3A49-9D40-B94D-C0C7544DD6C4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96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2" y="1267731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6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2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10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199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4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3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97A4778-7E71-FC4A-B544-A5ADB3FA42F2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61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1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1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E0C1-75FD-E946-85EA-1CBBFF2984A5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51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6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161" indent="0">
              <a:buNone/>
              <a:defRPr sz="19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1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9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6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161" indent="0">
              <a:buNone/>
              <a:defRPr sz="19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1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27B-3A06-7644-BA8E-74629776B4FB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11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280A-7048-F64E-86AC-AA5C5C9770F6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04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2BE2-9221-3A4A-A86C-4535757E656F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03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5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237745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1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56E0-B46C-A643-89DB-E14110B02E1A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3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7" y="374905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43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463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237745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5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1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FF512CF-FE96-BC44-9956-58B69FB3F3BE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321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7" y="374905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8746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2854-2C45-EA45-B8C1-85DF5B9C28F9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822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15A7-2F5D-1442-9411-429FDBC95D0F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25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5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6" y="-293216"/>
            <a:ext cx="234813" cy="744443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8" y="-134682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8" y="425307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</p:spTree>
    <p:extLst>
      <p:ext uri="{BB962C8B-B14F-4D97-AF65-F5344CB8AC3E}">
        <p14:creationId xmlns:p14="http://schemas.microsoft.com/office/powerpoint/2010/main" val="1669753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5" y="1518828"/>
            <a:ext cx="867444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5" y="2240639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3" y="2962449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7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50"/>
            <a:ext cx="1957012" cy="3534847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91" y="1627806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3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3" indent="0">
              <a:buNone/>
              <a:defRPr sz="2000"/>
            </a:lvl5pPr>
            <a:lvl6pPr marL="2285917" indent="0">
              <a:buNone/>
              <a:defRPr sz="2000"/>
            </a:lvl6pPr>
            <a:lvl7pPr marL="2743100" indent="0">
              <a:buNone/>
              <a:defRPr sz="2000"/>
            </a:lvl7pPr>
            <a:lvl8pPr marL="3200283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44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8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50" indent="0">
              <a:buNone/>
              <a:defRPr sz="2800"/>
            </a:lvl2pPr>
            <a:lvl3pPr marL="914298" indent="0">
              <a:buNone/>
              <a:defRPr sz="2400"/>
            </a:lvl3pPr>
            <a:lvl4pPr marL="1371447" indent="0">
              <a:buNone/>
              <a:defRPr sz="2000"/>
            </a:lvl4pPr>
            <a:lvl5pPr marL="1828597" indent="0">
              <a:buNone/>
              <a:defRPr sz="2000"/>
            </a:lvl5pPr>
            <a:lvl6pPr marL="2285745" indent="0">
              <a:buNone/>
              <a:defRPr sz="2000"/>
            </a:lvl6pPr>
            <a:lvl7pPr marL="2742893" indent="0">
              <a:buNone/>
              <a:defRPr sz="2000"/>
            </a:lvl7pPr>
            <a:lvl8pPr marL="3200043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2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rgbClr val="266B8E"/>
            </a:gs>
            <a:gs pos="40000">
              <a:srgbClr val="2A779F"/>
            </a:gs>
            <a:gs pos="57000">
              <a:srgbClr val="2F89B9"/>
            </a:gs>
            <a:gs pos="80000">
              <a:srgbClr val="A7A9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</p:sldLayoutIdLst>
  <p:hf hdr="0" ftr="0" dt="0"/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4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5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7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3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rgbClr val="266B8E"/>
            </a:gs>
            <a:gs pos="40000">
              <a:srgbClr val="2A779F"/>
            </a:gs>
            <a:gs pos="57000">
              <a:srgbClr val="2F89B9"/>
            </a:gs>
            <a:gs pos="80000">
              <a:srgbClr val="A7A9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32" r:id="rId5"/>
    <p:sldLayoutId id="2147483751" r:id="rId6"/>
    <p:sldLayoutId id="2147483738" r:id="rId7"/>
    <p:sldLayoutId id="2147483741" r:id="rId8"/>
    <p:sldLayoutId id="2147483742" r:id="rId9"/>
    <p:sldLayoutId id="2147483743" r:id="rId10"/>
    <p:sldLayoutId id="2147483754" r:id="rId11"/>
    <p:sldLayoutId id="2147483744" r:id="rId12"/>
    <p:sldLayoutId id="2147483745" r:id="rId13"/>
    <p:sldLayoutId id="2147483746" r:id="rId14"/>
    <p:sldLayoutId id="2147483747" r:id="rId15"/>
    <p:sldLayoutId id="2147483750" r:id="rId16"/>
    <p:sldLayoutId id="2147483733" r:id="rId17"/>
    <p:sldLayoutId id="2147483734" r:id="rId18"/>
    <p:sldLayoutId id="2147483748" r:id="rId19"/>
    <p:sldLayoutId id="2147483749" r:id="rId20"/>
    <p:sldLayoutId id="2147483752" r:id="rId21"/>
    <p:sldLayoutId id="2147483753" r:id="rId22"/>
    <p:sldLayoutId id="2147483755" r:id="rId23"/>
    <p:sldLayoutId id="2147484032" r:id="rId24"/>
    <p:sldLayoutId id="2147484066" r:id="rId25"/>
  </p:sldLayoutIdLst>
  <p:hf hdr="0" ftr="0" dt="0"/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4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5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7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3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rgbClr val="266B8E"/>
            </a:gs>
            <a:gs pos="40000">
              <a:srgbClr val="2A779F"/>
            </a:gs>
            <a:gs pos="57000">
              <a:srgbClr val="2F89B9"/>
            </a:gs>
            <a:gs pos="80000">
              <a:srgbClr val="A7A9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67" r:id="rId18"/>
  </p:sldLayoutIdLst>
  <p:hf hdr="0" ftr="0" dt="0"/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4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5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7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3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266B8E"/>
            </a:gs>
            <a:gs pos="40000">
              <a:srgbClr val="2A779F"/>
            </a:gs>
            <a:gs pos="57000">
              <a:srgbClr val="2F89B9"/>
            </a:gs>
            <a:gs pos="80000">
              <a:srgbClr val="A7A9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5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1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C99C14-BDA4-0144-BC89-3F0CE8A89CF1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0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hf hdr="0" ftr="0" dt="0"/>
  <p:txStyles>
    <p:titleStyle>
      <a:lvl1pPr algn="l" defTabSz="914321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64" indent="-182864" algn="l" defTabSz="914321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indent="-182864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57" indent="-182864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53" indent="-182864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049" indent="-182864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862" indent="-228580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836" indent="-228580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810" indent="-228580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784" indent="-228580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.png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6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988011" y="2253396"/>
            <a:ext cx="4966479" cy="477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000" b="1" spc="300" dirty="0">
                <a:solidFill>
                  <a:schemeClr val="tx2"/>
                </a:solidFill>
                <a:ea typeface="Hiragino Kaku Gothic ProN W3" panose="020B0300000000000000" pitchFamily="34" charset="-128"/>
              </a:rPr>
              <a:t>POLITIČKO JAVNO MNJENJE</a:t>
            </a:r>
            <a:br>
              <a:rPr lang="en-GB" sz="4000" b="1" spc="300" dirty="0">
                <a:solidFill>
                  <a:schemeClr val="tx2"/>
                </a:solidFill>
                <a:ea typeface="Hiragino Kaku Gothic ProN W3" panose="020B0300000000000000" pitchFamily="34" charset="-128"/>
              </a:rPr>
            </a:br>
            <a:r>
              <a:rPr lang="en-GB" sz="4000" b="1" spc="300" dirty="0">
                <a:solidFill>
                  <a:schemeClr val="tx2"/>
                </a:solidFill>
                <a:ea typeface="Hiragino Kaku Gothic ProN W3" panose="020B0300000000000000" pitchFamily="34" charset="-128"/>
              </a:rPr>
              <a:t>CRNE GORE  </a:t>
            </a:r>
          </a:p>
          <a:p>
            <a:endParaRPr lang="en-GB" altLang="ko-KR" sz="4000" b="1" spc="300" dirty="0">
              <a:solidFill>
                <a:schemeClr val="tx2"/>
              </a:solidFill>
              <a:ea typeface="Hiragino Kaku Gothic ProN W3" panose="020B0300000000000000" pitchFamily="34" charset="-128"/>
              <a:cs typeface="Arial" pitchFamily="34" charset="0"/>
            </a:endParaRPr>
          </a:p>
          <a:p>
            <a:r>
              <a:rPr lang="en-GB" altLang="ko-KR" sz="3200" b="1" spc="300" dirty="0" err="1">
                <a:solidFill>
                  <a:schemeClr val="tx2"/>
                </a:solidFill>
                <a:ea typeface="Hiragino Kaku Gothic ProN W3" panose="020B0300000000000000" pitchFamily="34" charset="-128"/>
                <a:cs typeface="Arial" pitchFamily="34" charset="0"/>
              </a:rPr>
              <a:t>Septembar</a:t>
            </a:r>
            <a:r>
              <a:rPr lang="en-GB" altLang="ko-KR" sz="3200" b="1" spc="300" dirty="0">
                <a:solidFill>
                  <a:schemeClr val="tx2"/>
                </a:solidFill>
                <a:ea typeface="Hiragino Kaku Gothic ProN W3" panose="020B0300000000000000" pitchFamily="34" charset="-128"/>
                <a:cs typeface="Arial" pitchFamily="34" charset="0"/>
              </a:rPr>
              <a:t>/</a:t>
            </a:r>
            <a:r>
              <a:rPr lang="en-GB" altLang="ko-KR" sz="3200" b="1" spc="300" dirty="0" err="1">
                <a:solidFill>
                  <a:schemeClr val="tx2"/>
                </a:solidFill>
                <a:ea typeface="Hiragino Kaku Gothic ProN W3" panose="020B0300000000000000" pitchFamily="34" charset="-128"/>
                <a:cs typeface="Arial" pitchFamily="34" charset="0"/>
              </a:rPr>
              <a:t>Oktobar</a:t>
            </a:r>
            <a:r>
              <a:rPr lang="en-GB" altLang="ko-KR" sz="3200" b="1" spc="300" dirty="0">
                <a:solidFill>
                  <a:schemeClr val="tx2"/>
                </a:solidFill>
                <a:cs typeface="Arial" pitchFamily="34" charset="0"/>
              </a:rPr>
              <a:t>, 2025. </a:t>
            </a:r>
          </a:p>
          <a:p>
            <a:endParaRPr lang="en-GB" altLang="ko-KR" sz="4000" b="1" spc="300" dirty="0">
              <a:solidFill>
                <a:schemeClr val="tx2"/>
              </a:solidFill>
              <a:cs typeface="Arial" pitchFamily="34" charset="0"/>
            </a:endParaRPr>
          </a:p>
          <a:p>
            <a:endParaRPr lang="ko-KR" altLang="en-US" sz="4000" b="1" spc="3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D3419-13C8-734C-A61D-A5A7AE41B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157" y="875015"/>
            <a:ext cx="6402843" cy="59829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D87ED-319C-2A45-816F-DF3034B0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0ED5A-4E71-81A5-1089-7D35F706A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1" y="992490"/>
            <a:ext cx="3587973" cy="1328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23953-214B-4A9E-8861-465DF0896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6883" y="129912"/>
            <a:ext cx="1061544" cy="10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GB" sz="3200" b="1" dirty="0" err="1">
                <a:solidFill>
                  <a:schemeClr val="tx2"/>
                </a:solidFill>
                <a:latin typeface="+mn-lt"/>
              </a:rPr>
              <a:t>Povjerenje</a:t>
            </a:r>
            <a:r>
              <a:rPr lang="en-GB" sz="3200" b="1" dirty="0">
                <a:solidFill>
                  <a:schemeClr val="tx2"/>
                </a:solidFill>
                <a:latin typeface="+mn-lt"/>
              </a:rPr>
              <a:t> u </a:t>
            </a:r>
            <a:r>
              <a:rPr lang="en-GB" sz="3200" b="1" dirty="0" err="1">
                <a:solidFill>
                  <a:schemeClr val="tx2"/>
                </a:solidFill>
                <a:latin typeface="+mn-lt"/>
              </a:rPr>
              <a:t>institucije</a:t>
            </a:r>
            <a:r>
              <a:rPr lang="en-GB" sz="3200" b="1" dirty="0">
                <a:solidFill>
                  <a:schemeClr val="tx2"/>
                </a:solidFill>
                <a:latin typeface="+mn-lt"/>
              </a:rPr>
              <a:t> – </a:t>
            </a:r>
            <a:br>
              <a:rPr lang="en-GB" sz="3200" b="1" dirty="0">
                <a:solidFill>
                  <a:schemeClr val="tx2"/>
                </a:solidFill>
                <a:latin typeface="+mn-lt"/>
              </a:rPr>
            </a:br>
            <a:r>
              <a:rPr lang="en-GB" sz="3200" b="1" dirty="0">
                <a:solidFill>
                  <a:schemeClr val="tx2"/>
                </a:solidFill>
              </a:rPr>
              <a:t>sum: </a:t>
            </a:r>
            <a:r>
              <a:rPr lang="en-GB" sz="3200" b="1" dirty="0" err="1">
                <a:solidFill>
                  <a:schemeClr val="tx2"/>
                </a:solidFill>
              </a:rPr>
              <a:t>uglavnom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i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veliko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povjerenje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+mn-lt"/>
              </a:rPr>
              <a:t>trend (%)</a:t>
            </a:r>
            <a:br>
              <a:rPr lang="en-GB" sz="3600" b="1" dirty="0">
                <a:solidFill>
                  <a:schemeClr val="tx2"/>
                </a:solidFill>
                <a:latin typeface="+mn-lt"/>
              </a:rPr>
            </a:br>
            <a:br>
              <a:rPr lang="en-GB" sz="3600" b="1" dirty="0">
                <a:solidFill>
                  <a:schemeClr val="tx2"/>
                </a:solidFill>
                <a:latin typeface="+mn-lt"/>
              </a:rPr>
            </a:br>
            <a:br>
              <a:rPr lang="en-GB" sz="3600" b="1" dirty="0">
                <a:solidFill>
                  <a:schemeClr val="tx2"/>
                </a:solidFill>
                <a:highlight>
                  <a:srgbClr val="DDDEE2"/>
                </a:highlight>
                <a:latin typeface="+mn-lt"/>
              </a:rPr>
            </a:br>
            <a:br>
              <a:rPr lang="en-GB" sz="3600" b="1" dirty="0">
                <a:solidFill>
                  <a:schemeClr val="tx2"/>
                </a:solidFill>
                <a:latin typeface="+mn-lt"/>
              </a:rPr>
            </a:br>
            <a:br>
              <a:rPr lang="en-GB" sz="3600" b="1" dirty="0">
                <a:solidFill>
                  <a:schemeClr val="tx2"/>
                </a:solidFill>
                <a:latin typeface="+mn-lt"/>
              </a:rPr>
            </a:br>
            <a:br>
              <a:rPr lang="x-none" sz="3600" b="1" dirty="0">
                <a:solidFill>
                  <a:schemeClr val="tx2"/>
                </a:solidFill>
                <a:latin typeface="+mn-lt"/>
              </a:rPr>
            </a:br>
            <a:br>
              <a:rPr lang="x-none" sz="3600" b="1" dirty="0">
                <a:solidFill>
                  <a:schemeClr val="tx2"/>
                </a:solidFill>
                <a:latin typeface="+mn-lt"/>
              </a:rPr>
            </a:br>
            <a:br>
              <a:rPr lang="x-none" sz="3600" b="1" dirty="0">
                <a:solidFill>
                  <a:schemeClr val="tx2"/>
                </a:solidFill>
                <a:latin typeface="+mn-lt"/>
              </a:rPr>
            </a:br>
            <a:br>
              <a:rPr lang="x-none" sz="3600" b="1" dirty="0">
                <a:solidFill>
                  <a:schemeClr val="tx2"/>
                </a:solidFill>
                <a:latin typeface="+mn-lt"/>
              </a:rPr>
            </a:br>
            <a:br>
              <a:rPr lang="x-none" sz="3600" b="1" dirty="0">
                <a:solidFill>
                  <a:schemeClr val="tx2"/>
                </a:solidFill>
                <a:latin typeface="+mn-lt"/>
              </a:rPr>
            </a:br>
            <a:endParaRPr lang="x-none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1EFD6B-E333-CF47-B945-09C22D3A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847B5-B33B-8427-8B5A-BBEE490E6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CD8DA57-5E48-7B7E-FA1D-077F54A5B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509242"/>
              </p:ext>
            </p:extLst>
          </p:nvPr>
        </p:nvGraphicFramePr>
        <p:xfrm>
          <a:off x="558799" y="1524000"/>
          <a:ext cx="11383819" cy="42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8082B0D-8984-4EB6-AD9D-3CED6373D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861" y="321377"/>
            <a:ext cx="848437" cy="8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8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GB" sz="4000" b="1" dirty="0" err="1">
                <a:solidFill>
                  <a:schemeClr val="tx2"/>
                </a:solidFill>
              </a:rPr>
              <a:t>Povjerenje</a:t>
            </a:r>
            <a:r>
              <a:rPr lang="en-GB" sz="4000" b="1" dirty="0">
                <a:solidFill>
                  <a:schemeClr val="tx2"/>
                </a:solidFill>
              </a:rPr>
              <a:t> u </a:t>
            </a:r>
            <a:r>
              <a:rPr lang="en-GB" sz="4000" b="1" dirty="0" err="1">
                <a:solidFill>
                  <a:schemeClr val="tx2"/>
                </a:solidFill>
              </a:rPr>
              <a:t>političke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institucije</a:t>
            </a:r>
            <a:br>
              <a:rPr lang="en-GB" sz="4000" b="1" dirty="0">
                <a:solidFill>
                  <a:schemeClr val="tx2"/>
                </a:solidFill>
              </a:rPr>
            </a:b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Prosjek</a:t>
            </a:r>
            <a:r>
              <a:rPr lang="en-GB" sz="4000" b="1" dirty="0">
                <a:solidFill>
                  <a:schemeClr val="tx2"/>
                </a:solidFill>
              </a:rPr>
              <a:t>: </a:t>
            </a:r>
            <a:r>
              <a:rPr lang="en-GB" sz="4000" b="1" dirty="0" err="1">
                <a:solidFill>
                  <a:schemeClr val="tx2"/>
                </a:solidFill>
              </a:rPr>
              <a:t>Vlada</a:t>
            </a:r>
            <a:r>
              <a:rPr lang="en-GB" sz="4000" b="1" dirty="0">
                <a:solidFill>
                  <a:schemeClr val="tx2"/>
                </a:solidFill>
              </a:rPr>
              <a:t>, </a:t>
            </a:r>
            <a:r>
              <a:rPr lang="en-GB" sz="4000" b="1" dirty="0" err="1">
                <a:solidFill>
                  <a:schemeClr val="tx2"/>
                </a:solidFill>
              </a:rPr>
              <a:t>Predsjednik</a:t>
            </a:r>
            <a:r>
              <a:rPr lang="en-GB" sz="4000" b="1" dirty="0">
                <a:solidFill>
                  <a:schemeClr val="tx2"/>
                </a:solidFill>
              </a:rPr>
              <a:t>, </a:t>
            </a:r>
            <a:r>
              <a:rPr lang="sr-Latn-ME" sz="4000" b="1" dirty="0">
                <a:solidFill>
                  <a:schemeClr val="tx2"/>
                </a:solidFill>
              </a:rPr>
              <a:t>S</a:t>
            </a:r>
            <a:r>
              <a:rPr lang="en-GB" sz="4000" b="1" dirty="0" err="1">
                <a:solidFill>
                  <a:schemeClr val="tx2"/>
                </a:solidFill>
              </a:rPr>
              <a:t>kupština</a:t>
            </a:r>
            <a:r>
              <a:rPr lang="en-GB" sz="4000" b="1" dirty="0">
                <a:solidFill>
                  <a:schemeClr val="tx2"/>
                </a:solidFill>
              </a:rPr>
              <a:t>, </a:t>
            </a:r>
            <a:r>
              <a:rPr lang="en-GB" sz="4000" b="1" dirty="0" err="1">
                <a:solidFill>
                  <a:schemeClr val="tx2"/>
                </a:solidFill>
              </a:rPr>
              <a:t>Policija</a:t>
            </a:r>
            <a:r>
              <a:rPr lang="en-GB" sz="4000" b="1" dirty="0">
                <a:solidFill>
                  <a:schemeClr val="tx2"/>
                </a:solidFill>
              </a:rPr>
              <a:t>, </a:t>
            </a:r>
            <a:r>
              <a:rPr lang="en-GB" sz="4000" b="1" dirty="0" err="1">
                <a:solidFill>
                  <a:schemeClr val="tx2"/>
                </a:solidFill>
              </a:rPr>
              <a:t>Vojska</a:t>
            </a:r>
            <a:r>
              <a:rPr lang="en-GB" sz="4000" b="1" dirty="0">
                <a:solidFill>
                  <a:schemeClr val="tx2"/>
                </a:solidFill>
              </a:rPr>
              <a:t>, </a:t>
            </a:r>
            <a:r>
              <a:rPr lang="en-GB" sz="4000" b="1" dirty="0" err="1">
                <a:solidFill>
                  <a:schemeClr val="tx2"/>
                </a:solidFill>
              </a:rPr>
              <a:t>sudstvo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i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partije</a:t>
            </a:r>
            <a:r>
              <a:rPr lang="en-GB" sz="4000" b="1" dirty="0">
                <a:solidFill>
                  <a:schemeClr val="tx2"/>
                </a:solidFill>
              </a:rPr>
              <a:t> – trend (%)</a:t>
            </a:r>
            <a:br>
              <a:rPr lang="en-GB" sz="4000" b="1" dirty="0">
                <a:solidFill>
                  <a:schemeClr val="tx2"/>
                </a:solidFill>
              </a:rPr>
            </a:br>
            <a:br>
              <a:rPr lang="en-GB" sz="4000" b="1" dirty="0">
                <a:solidFill>
                  <a:schemeClr val="tx2"/>
                </a:solidFill>
              </a:rPr>
            </a:br>
            <a:br>
              <a:rPr lang="en-GB" sz="3600" dirty="0">
                <a:solidFill>
                  <a:schemeClr val="tx2"/>
                </a:solidFill>
              </a:rPr>
            </a:br>
            <a:br>
              <a:rPr lang="en-GB" sz="36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36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36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36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36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36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x-none" sz="3600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72A74-630E-2141-AFAD-2E1079306AB1}"/>
              </a:ext>
            </a:extLst>
          </p:cNvPr>
          <p:cNvSpPr/>
          <p:nvPr/>
        </p:nvSpPr>
        <p:spPr>
          <a:xfrm>
            <a:off x="8570427" y="4202970"/>
            <a:ext cx="3184848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1351" dirty="0">
                <a:cs typeface="Times New Roman" panose="02020603050405020304" pitchFamily="18" charset="0"/>
              </a:rPr>
              <a:t>.</a:t>
            </a:r>
            <a:endParaRPr lang="sr-Latn-CS" sz="135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EEE7A-3D99-574D-9E7B-321E06C8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4159-8614-BE44-5426-A530289E0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900" y="5734529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766074"/>
              </p:ext>
            </p:extLst>
          </p:nvPr>
        </p:nvGraphicFramePr>
        <p:xfrm>
          <a:off x="690879" y="2125237"/>
          <a:ext cx="11064395" cy="360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AE7D40E-C6D5-4D68-8434-0F0B31C95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9319" y="295746"/>
            <a:ext cx="854979" cy="8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5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277093"/>
            <a:ext cx="11683537" cy="614682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GB" sz="3200" b="1" dirty="0" err="1">
                <a:solidFill>
                  <a:schemeClr val="tx2"/>
                </a:solidFill>
              </a:rPr>
              <a:t>Prosječna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ocjena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političara</a:t>
            </a:r>
            <a:r>
              <a:rPr lang="en-GB" sz="3200" b="1" dirty="0">
                <a:solidFill>
                  <a:schemeClr val="tx2"/>
                </a:solidFill>
              </a:rPr>
              <a:t> (od 1 do 5)</a:t>
            </a: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44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 </a:t>
            </a: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br>
              <a:rPr lang="en-GB" sz="2400" b="1" dirty="0">
                <a:solidFill>
                  <a:schemeClr val="tx2"/>
                </a:solidFill>
              </a:rPr>
            </a:br>
            <a:endParaRPr lang="x-none" sz="2400" b="1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A6F13-B364-8047-B14F-7BC8449B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C3A793-8AB2-85E2-CA79-02EEF3F00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619968"/>
              </p:ext>
            </p:extLst>
          </p:nvPr>
        </p:nvGraphicFramePr>
        <p:xfrm>
          <a:off x="599440" y="944880"/>
          <a:ext cx="11206480" cy="46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C993641-4AB0-4DEF-A66B-5F98BB51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291" y="277092"/>
            <a:ext cx="980326" cy="9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2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GB" sz="3200" b="1" dirty="0" err="1">
                <a:solidFill>
                  <a:schemeClr val="tx2"/>
                </a:solidFill>
              </a:rPr>
              <a:t>Udio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najveće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ocjene</a:t>
            </a:r>
            <a:r>
              <a:rPr lang="en-GB" sz="3200" b="1" dirty="0">
                <a:solidFill>
                  <a:schemeClr val="tx2"/>
                </a:solidFill>
              </a:rPr>
              <a:t> (5) za </a:t>
            </a:r>
            <a:r>
              <a:rPr lang="en-GB" sz="3200" b="1" dirty="0" err="1">
                <a:solidFill>
                  <a:schemeClr val="tx2"/>
                </a:solidFill>
              </a:rPr>
              <a:t>političare</a:t>
            </a:r>
            <a:r>
              <a:rPr lang="en-GB" sz="3200" b="1" dirty="0">
                <a:solidFill>
                  <a:schemeClr val="tx2"/>
                </a:solidFill>
              </a:rPr>
              <a:t> - %</a:t>
            </a: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66742-BEB1-A24D-BD1B-E15CE81F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814B02-6549-E4C9-5F63-036F862C0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804815"/>
              </p:ext>
            </p:extLst>
          </p:nvPr>
        </p:nvGraphicFramePr>
        <p:xfrm>
          <a:off x="660400" y="955040"/>
          <a:ext cx="1127252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145FC91-FA97-47C3-87CE-623F98218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183" y="283889"/>
            <a:ext cx="818116" cy="7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sr-Latn-ME" sz="2400" b="1" dirty="0">
                <a:solidFill>
                  <a:schemeClr val="tx2"/>
                </a:solidFill>
              </a:rPr>
            </a:br>
            <a:r>
              <a:rPr lang="en-GB" sz="2400" b="1" dirty="0" err="1">
                <a:solidFill>
                  <a:schemeClr val="tx2"/>
                </a:solidFill>
              </a:rPr>
              <a:t>Udio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b="1" dirty="0" err="1">
                <a:solidFill>
                  <a:schemeClr val="tx2"/>
                </a:solidFill>
              </a:rPr>
              <a:t>najveće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b="1" dirty="0" err="1">
                <a:solidFill>
                  <a:schemeClr val="tx2"/>
                </a:solidFill>
              </a:rPr>
              <a:t>ocjene</a:t>
            </a:r>
            <a:r>
              <a:rPr lang="en-GB" sz="2400" b="1" dirty="0">
                <a:solidFill>
                  <a:schemeClr val="tx2"/>
                </a:solidFill>
              </a:rPr>
              <a:t> (5) </a:t>
            </a:r>
            <a:r>
              <a:rPr lang="en-GB" sz="2400" b="1" dirty="0" err="1">
                <a:solidFill>
                  <a:schemeClr val="tx2"/>
                </a:solidFill>
              </a:rPr>
              <a:t>razlika</a:t>
            </a:r>
            <a:r>
              <a:rPr lang="en-GB" sz="2400" b="1" dirty="0">
                <a:solidFill>
                  <a:schemeClr val="tx2"/>
                </a:solidFill>
              </a:rPr>
              <a:t> Mart 2024 I Maj 2023 </a:t>
            </a:r>
            <a:r>
              <a:rPr lang="en-GB" sz="3200" b="1" dirty="0">
                <a:solidFill>
                  <a:schemeClr val="tx2"/>
                </a:solidFill>
              </a:rPr>
              <a:t>-%</a:t>
            </a: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66742-BEB1-A24D-BD1B-E15CE81F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814B02-6549-E4C9-5F63-036F862C0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72448"/>
              </p:ext>
            </p:extLst>
          </p:nvPr>
        </p:nvGraphicFramePr>
        <p:xfrm>
          <a:off x="6536593" y="1369868"/>
          <a:ext cx="5259167" cy="442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83474"/>
              </p:ext>
            </p:extLst>
          </p:nvPr>
        </p:nvGraphicFramePr>
        <p:xfrm>
          <a:off x="443230" y="1085346"/>
          <a:ext cx="6282690" cy="522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509064D-BF4E-4896-9B88-6D81AA899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7902" y="276008"/>
            <a:ext cx="855017" cy="8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6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en-GB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r>
              <a:rPr lang="en-GB" sz="4000" b="1" dirty="0" err="1">
                <a:solidFill>
                  <a:schemeClr val="tx2"/>
                </a:solidFill>
                <a:highlight>
                  <a:srgbClr val="DDDEE2"/>
                </a:highlight>
              </a:rPr>
              <a:t>Rejting</a:t>
            </a:r>
            <a:r>
              <a:rPr lang="en-GB" sz="4000" b="1" dirty="0">
                <a:solidFill>
                  <a:schemeClr val="tx2"/>
                </a:solidFill>
                <a:highlight>
                  <a:srgbClr val="DDDEE2"/>
                </a:highlight>
              </a:rPr>
              <a:t> </a:t>
            </a:r>
            <a:r>
              <a:rPr lang="en-GB" sz="4000" b="1" dirty="0" err="1">
                <a:solidFill>
                  <a:schemeClr val="tx2"/>
                </a:solidFill>
                <a:highlight>
                  <a:srgbClr val="DDDEE2"/>
                </a:highlight>
              </a:rPr>
              <a:t>ministarstava</a:t>
            </a:r>
            <a:br>
              <a:rPr lang="en-GB" sz="4000" b="1" dirty="0">
                <a:solidFill>
                  <a:schemeClr val="tx2"/>
                </a:solidFill>
              </a:rPr>
            </a:br>
            <a:br>
              <a:rPr lang="en-GB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en-GB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en-GB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en-GB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en-GB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000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x-none" sz="4000" b="1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2C183-C890-F843-8CEF-656589D9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E2861A-840A-5BCB-3382-487301EB1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663272"/>
              </p:ext>
            </p:extLst>
          </p:nvPr>
        </p:nvGraphicFramePr>
        <p:xfrm>
          <a:off x="249382" y="1087120"/>
          <a:ext cx="11693237" cy="549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34F6F4E-C88E-4B04-90AA-B9F188445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9317" y="276008"/>
            <a:ext cx="953301" cy="9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hr-HR" sz="1800" b="1" dirty="0">
                <a:solidFill>
                  <a:schemeClr val="tx2"/>
                </a:solidFill>
              </a:rPr>
              <a:t>Ukoliko bi se naredne nedjelje održali parlamentarni izbori kojoj partiji bi dali glas? (% opredijeljenih)</a:t>
            </a: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r>
              <a:rPr lang="hr-HR" sz="2800" b="1" dirty="0">
                <a:solidFill>
                  <a:schemeClr val="tx2"/>
                </a:solidFill>
              </a:rPr>
              <a:t>                                                                      </a:t>
            </a: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endParaRPr lang="hr-HR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D39C3-66FD-AB4F-8679-1D37C71D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9973D4-384D-4ECD-12E1-AB95A2A6C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883" y="5770248"/>
            <a:ext cx="2102806" cy="77836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007537"/>
              </p:ext>
            </p:extLst>
          </p:nvPr>
        </p:nvGraphicFramePr>
        <p:xfrm>
          <a:off x="249382" y="1662546"/>
          <a:ext cx="11683538" cy="488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4036964" y="565926"/>
            <a:ext cx="4249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chemeClr val="tx2"/>
                </a:solidFill>
                <a:highlight>
                  <a:srgbClr val="DDDEE2"/>
                </a:highlight>
              </a:rPr>
              <a:t>Rejting</a:t>
            </a:r>
            <a:r>
              <a:rPr lang="en-GB" sz="2800" b="1" dirty="0">
                <a:solidFill>
                  <a:schemeClr val="tx2"/>
                </a:solidFill>
                <a:highlight>
                  <a:srgbClr val="DDDEE2"/>
                </a:highlight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highlight>
                  <a:srgbClr val="DDDEE2"/>
                </a:highlight>
              </a:rPr>
              <a:t>političkih</a:t>
            </a:r>
            <a:r>
              <a:rPr lang="en-GB" sz="2800" b="1" dirty="0">
                <a:solidFill>
                  <a:schemeClr val="tx2"/>
                </a:solidFill>
                <a:highlight>
                  <a:srgbClr val="DDDEE2"/>
                </a:highlight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highlight>
                  <a:srgbClr val="DDDEE2"/>
                </a:highlight>
              </a:rPr>
              <a:t>partija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09EB5-2CFE-44DF-B49C-6A6012D04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851" y="276008"/>
            <a:ext cx="940451" cy="9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2800" b="1" dirty="0" err="1">
                <a:solidFill>
                  <a:schemeClr val="tx2"/>
                </a:solidFill>
              </a:rPr>
              <a:t>Rejting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partija</a:t>
            </a:r>
            <a:r>
              <a:rPr lang="en-US" sz="2800" b="1" dirty="0">
                <a:solidFill>
                  <a:schemeClr val="tx2"/>
                </a:solidFill>
              </a:rPr>
              <a:t> u </a:t>
            </a:r>
            <a:r>
              <a:rPr lang="en-US" sz="2800" b="1" dirty="0" err="1">
                <a:solidFill>
                  <a:schemeClr val="tx2"/>
                </a:solidFill>
              </a:rPr>
              <a:t>zoni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cenzusa</a:t>
            </a: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16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endParaRPr lang="hr-HR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D39C3-66FD-AB4F-8679-1D37C71D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9973D4-384D-4ECD-12E1-AB95A2A6C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5803092"/>
            <a:ext cx="2102806" cy="77836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340759"/>
              </p:ext>
            </p:extLst>
          </p:nvPr>
        </p:nvGraphicFramePr>
        <p:xfrm>
          <a:off x="396239" y="1662545"/>
          <a:ext cx="11556077" cy="430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C3D5A96-C8D0-4773-92D5-7328792F0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6995" y="276008"/>
            <a:ext cx="918766" cy="8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3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hr-HR" sz="2000" b="1" dirty="0">
                <a:solidFill>
                  <a:schemeClr val="tx2"/>
                </a:solidFill>
              </a:rPr>
            </a:br>
            <a:br>
              <a:rPr lang="hr-HR" sz="2000" b="1" dirty="0">
                <a:solidFill>
                  <a:schemeClr val="tx2"/>
                </a:solidFill>
              </a:rPr>
            </a:br>
            <a:r>
              <a:rPr lang="hr-HR" sz="1800" b="1" dirty="0">
                <a:solidFill>
                  <a:schemeClr val="tx2"/>
                </a:solidFill>
              </a:rPr>
              <a:t>Ukoliko bi se naredne nedjelje održali parlamentarni izbori kojoj partiji bi dali glas? </a:t>
            </a:r>
            <a:br>
              <a:rPr lang="hr-HR" sz="1800" b="1" dirty="0">
                <a:solidFill>
                  <a:schemeClr val="tx2"/>
                </a:solidFill>
              </a:rPr>
            </a:br>
            <a:r>
              <a:rPr lang="hr-HR" sz="1800" b="1" dirty="0">
                <a:solidFill>
                  <a:schemeClr val="tx2"/>
                </a:solidFill>
              </a:rPr>
              <a:t>(preko </a:t>
            </a:r>
            <a:r>
              <a:rPr lang="en-US" sz="1800" b="1" dirty="0">
                <a:solidFill>
                  <a:schemeClr val="tx2"/>
                </a:solidFill>
              </a:rPr>
              <a:t>1</a:t>
            </a:r>
            <a:r>
              <a:rPr lang="hr-HR" sz="1800" b="1" dirty="0">
                <a:solidFill>
                  <a:schemeClr val="tx2"/>
                </a:solidFill>
              </a:rPr>
              <a:t>% - trend)</a:t>
            </a:r>
            <a:br>
              <a:rPr lang="hr-HR" sz="1800" b="1" dirty="0">
                <a:solidFill>
                  <a:schemeClr val="tx2"/>
                </a:solidFill>
              </a:rPr>
            </a:br>
            <a:br>
              <a:rPr lang="hr-HR" sz="3600" b="1" dirty="0">
                <a:solidFill>
                  <a:schemeClr val="tx2"/>
                </a:solidFill>
              </a:rPr>
            </a:br>
            <a:br>
              <a:rPr lang="hr-HR" sz="3600" b="1" dirty="0">
                <a:solidFill>
                  <a:schemeClr val="tx2"/>
                </a:solidFill>
              </a:rPr>
            </a:br>
            <a:br>
              <a:rPr lang="hr-HR" sz="36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endParaRPr lang="x-none" sz="2400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AE500-EBCE-A043-89E0-F16673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61680E-81C8-BE04-4259-CE2AA647D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9" y="5802553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D1A3EF-1516-BA34-FED6-128CE654A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406453"/>
              </p:ext>
            </p:extLst>
          </p:nvPr>
        </p:nvGraphicFramePr>
        <p:xfrm>
          <a:off x="690880" y="1493520"/>
          <a:ext cx="1124204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7D1CF20-2BF7-4963-B47A-3B54EBED3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569" y="298650"/>
            <a:ext cx="851351" cy="8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3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hr-HR" sz="3200" b="1" dirty="0">
                <a:solidFill>
                  <a:schemeClr val="tx2"/>
                </a:solidFill>
              </a:rPr>
              <a:t>Da li podržavate članstvo Crne Gore u EU -%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x-none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13300-332E-254D-9A21-1CD37525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F85D70-BDDD-9E79-B5B3-BF19D8C1A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767707"/>
              </p:ext>
            </p:extLst>
          </p:nvPr>
        </p:nvGraphicFramePr>
        <p:xfrm>
          <a:off x="249382" y="1662546"/>
          <a:ext cx="5975936" cy="438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7D94999-0347-E621-2B45-40645A9E2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313955"/>
              </p:ext>
            </p:extLst>
          </p:nvPr>
        </p:nvGraphicFramePr>
        <p:xfrm>
          <a:off x="5852160" y="1584960"/>
          <a:ext cx="5984240" cy="412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08C43BF-7A1B-4ED6-A913-8DF515800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7392" y="276008"/>
            <a:ext cx="865527" cy="8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8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6DB80-949E-6F44-B762-4C5DF75BCE53}"/>
              </a:ext>
            </a:extLst>
          </p:cNvPr>
          <p:cNvSpPr txBox="1"/>
          <p:nvPr/>
        </p:nvSpPr>
        <p:spPr>
          <a:xfrm>
            <a:off x="9601203" y="1828800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2BAC41-815E-414C-86AF-2ED72483ED9E}"/>
              </a:ext>
            </a:extLst>
          </p:cNvPr>
          <p:cNvSpPr/>
          <p:nvPr/>
        </p:nvSpPr>
        <p:spPr>
          <a:xfrm>
            <a:off x="5971607" y="3244336"/>
            <a:ext cx="23275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35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3741FB-5335-6340-83D0-D00810408481}"/>
              </a:ext>
            </a:extLst>
          </p:cNvPr>
          <p:cNvSpPr/>
          <p:nvPr/>
        </p:nvSpPr>
        <p:spPr>
          <a:xfrm>
            <a:off x="5971607" y="3244336"/>
            <a:ext cx="23275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35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3C5FB-E477-8F48-8117-AD1757AEC00B}"/>
              </a:ext>
            </a:extLst>
          </p:cNvPr>
          <p:cNvSpPr txBox="1"/>
          <p:nvPr/>
        </p:nvSpPr>
        <p:spPr>
          <a:xfrm>
            <a:off x="254981" y="1059361"/>
            <a:ext cx="3987835" cy="707886"/>
          </a:xfrm>
          <a:prstGeom prst="rect">
            <a:avLst/>
          </a:prstGeom>
          <a:solidFill>
            <a:srgbClr val="2A779F"/>
          </a:solidFill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chemeClr val="bg1"/>
                </a:solidFill>
                <a:ea typeface="Hiragino Kaku Gothic ProN W3" panose="020B0300000000000000" pitchFamily="34" charset="-128"/>
              </a:rPr>
              <a:t>	</a:t>
            </a:r>
            <a:r>
              <a:rPr lang="x-none" sz="4000" b="1" dirty="0">
                <a:solidFill>
                  <a:srgbClr val="A6A8AB"/>
                </a:solidFill>
                <a:ea typeface="Hiragino Kaku Gothic ProN W3" panose="020B0300000000000000" pitchFamily="34" charset="-128"/>
              </a:rPr>
              <a:t>Uzorak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7B428-0FE1-4640-9AB7-B20508A0FB64}"/>
              </a:ext>
            </a:extLst>
          </p:cNvPr>
          <p:cNvSpPr/>
          <p:nvPr/>
        </p:nvSpPr>
        <p:spPr>
          <a:xfrm>
            <a:off x="5971607" y="3244336"/>
            <a:ext cx="23275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35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92676-2002-D140-A7BD-E0BC924FF54D}"/>
              </a:ext>
            </a:extLst>
          </p:cNvPr>
          <p:cNvSpPr txBox="1"/>
          <p:nvPr/>
        </p:nvSpPr>
        <p:spPr>
          <a:xfrm>
            <a:off x="725714" y="1978905"/>
            <a:ext cx="874703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Uzorak je reprezentativan za sve </a:t>
            </a:r>
            <a:r>
              <a:rPr lang="sr-Latn-CS" altLang="en-US" sz="2000" i="0" dirty="0" err="1">
                <a:solidFill>
                  <a:srgbClr val="231F20"/>
                </a:solidFill>
                <a:latin typeface="Verdana" panose="020B0604030504040204" pitchFamily="34" charset="0"/>
              </a:rPr>
              <a:t>punol</a:t>
            </a:r>
            <a:r>
              <a:rPr lang="en-U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j</a:t>
            </a:r>
            <a:r>
              <a:rPr lang="sr-Latn-CS" altLang="en-US" sz="2000" i="0" dirty="0" err="1">
                <a:solidFill>
                  <a:srgbClr val="231F20"/>
                </a:solidFill>
                <a:latin typeface="Verdana" panose="020B0604030504040204" pitchFamily="34" charset="0"/>
              </a:rPr>
              <a:t>etne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građane Crne Gore</a:t>
            </a:r>
            <a:endParaRPr lang="en-US" altLang="en-US" sz="2000" i="0" dirty="0">
              <a:solidFill>
                <a:srgbClr val="231F20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U istraživanju je učestvovalo ukupno 10</a:t>
            </a:r>
            <a:r>
              <a:rPr lang="en-US" altLang="en-US" sz="2000" dirty="0">
                <a:solidFill>
                  <a:srgbClr val="231F20"/>
                </a:solidFill>
                <a:latin typeface="Verdana" panose="020B0604030504040204" pitchFamily="34" charset="0"/>
              </a:rPr>
              <a:t>06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ispitanika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Uzorak: dvostruko stratifikovani sa slučajnim izborom ispitanika u okviru definisanih popisnih krugova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</a:t>
            </a:r>
            <a:r>
              <a:rPr lang="sr-Latn-CS" altLang="en-US" sz="2000" i="0" dirty="0" err="1">
                <a:solidFill>
                  <a:srgbClr val="231F20"/>
                </a:solidFill>
                <a:latin typeface="Verdana" panose="020B0604030504040204" pitchFamily="34" charset="0"/>
              </a:rPr>
              <a:t>Stanardna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statistička greška m</a:t>
            </a:r>
            <a:r>
              <a:rPr lang="en-U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j</a:t>
            </a:r>
            <a:r>
              <a:rPr lang="sr-Latn-CS" altLang="en-US" sz="2000" i="0" dirty="0" err="1">
                <a:solidFill>
                  <a:srgbClr val="231F20"/>
                </a:solidFill>
                <a:latin typeface="Verdana" panose="020B0604030504040204" pitchFamily="34" charset="0"/>
              </a:rPr>
              <a:t>erenja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iznosi </a:t>
            </a:r>
            <a:r>
              <a:rPr lang="sr-Latn-CS" altLang="en-US" sz="2000" b="1" i="0" dirty="0">
                <a:solidFill>
                  <a:srgbClr val="231F20"/>
                </a:solidFill>
                <a:latin typeface="Verdana" panose="020B0604030504040204" pitchFamily="34" charset="0"/>
              </a:rPr>
              <a:t>+/-3</a:t>
            </a:r>
            <a:r>
              <a:rPr lang="en-US" altLang="en-US" sz="2000" b="1" i="0" dirty="0">
                <a:solidFill>
                  <a:srgbClr val="231F20"/>
                </a:solidFill>
                <a:latin typeface="Verdana" panose="020B0604030504040204" pitchFamily="34" charset="0"/>
              </a:rPr>
              <a:t>.01</a:t>
            </a:r>
            <a:r>
              <a:rPr lang="sr-Latn-CS" altLang="en-US" sz="2000" b="1" i="0" dirty="0">
                <a:solidFill>
                  <a:srgbClr val="231F20"/>
                </a:solidFill>
                <a:latin typeface="Verdana" panose="020B0604030504040204" pitchFamily="34" charset="0"/>
              </a:rPr>
              <a:t>%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za pojave sa incidencom od 50% sa intervalom poverenja od 95%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</a:t>
            </a:r>
            <a:r>
              <a:rPr lang="sr-Latn-CS" altLang="en-US" sz="2000" i="0" dirty="0" err="1">
                <a:solidFill>
                  <a:srgbClr val="231F20"/>
                </a:solidFill>
                <a:latin typeface="Verdana" panose="020B0604030504040204" pitchFamily="34" charset="0"/>
              </a:rPr>
              <a:t>Poststratifikacija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je rađena po polu/rodu, godinama starosti, tipu naselja i nacionalnoj pripadnosti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Istraživanje je realizovano u periodu od </a:t>
            </a:r>
            <a:r>
              <a:rPr lang="en-US" altLang="en-US" sz="2000" dirty="0">
                <a:solidFill>
                  <a:srgbClr val="231F20"/>
                </a:solidFill>
                <a:latin typeface="Verdana" panose="020B0604030504040204" pitchFamily="34" charset="0"/>
              </a:rPr>
              <a:t>25</a:t>
            </a:r>
            <a:r>
              <a:rPr lang="en-U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. </a:t>
            </a:r>
            <a:r>
              <a:rPr lang="en-US" altLang="en-US" sz="2000" i="0" dirty="0" err="1">
                <a:solidFill>
                  <a:srgbClr val="231F20"/>
                </a:solidFill>
                <a:latin typeface="Verdana" panose="020B0604030504040204" pitchFamily="34" charset="0"/>
              </a:rPr>
              <a:t>Septembra</a:t>
            </a:r>
            <a:r>
              <a:rPr lang="en-U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</a:t>
            </a:r>
            <a:r>
              <a:rPr lang="sr-Latn-R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do </a:t>
            </a:r>
            <a:r>
              <a:rPr lang="en-U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11.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i="0" dirty="0" err="1">
                <a:solidFill>
                  <a:srgbClr val="231F20"/>
                </a:solidFill>
                <a:latin typeface="Verdana" panose="020B0604030504040204" pitchFamily="34" charset="0"/>
              </a:rPr>
              <a:t>Oktobra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202</a:t>
            </a:r>
            <a:r>
              <a:rPr lang="en-US" altLang="en-US" sz="2000" dirty="0">
                <a:solidFill>
                  <a:srgbClr val="231F20"/>
                </a:solidFill>
                <a:latin typeface="Verdana" panose="020B0604030504040204" pitchFamily="34" charset="0"/>
              </a:rPr>
              <a:t>5</a:t>
            </a:r>
            <a:r>
              <a:rPr lang="sr-Latn-C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godine</a:t>
            </a:r>
            <a:endParaRPr lang="en-US" altLang="en-US" sz="2000" i="0" dirty="0">
              <a:solidFill>
                <a:srgbClr val="231F20"/>
              </a:solidFill>
              <a:latin typeface="Verdana" panose="020B060403050404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78206E-9374-A34E-9EEA-5E0AF3144CDF}"/>
              </a:ext>
            </a:extLst>
          </p:cNvPr>
          <p:cNvGrpSpPr/>
          <p:nvPr/>
        </p:nvGrpSpPr>
        <p:grpSpPr>
          <a:xfrm>
            <a:off x="9785934" y="3156898"/>
            <a:ext cx="2226788" cy="3574921"/>
            <a:chOff x="9675470" y="2912473"/>
            <a:chExt cx="2226788" cy="3574921"/>
          </a:xfrm>
          <a:gradFill>
            <a:gsLst>
              <a:gs pos="19000">
                <a:srgbClr val="266B8E"/>
              </a:gs>
              <a:gs pos="40000">
                <a:srgbClr val="2A779F"/>
              </a:gs>
              <a:gs pos="57000">
                <a:srgbClr val="2F89B9"/>
              </a:gs>
              <a:gs pos="80000">
                <a:srgbClr val="A7A9AC"/>
              </a:gs>
            </a:gsLst>
            <a:lin ang="5400000" scaled="1"/>
          </a:gradFill>
        </p:grpSpPr>
        <p:grpSp>
          <p:nvGrpSpPr>
            <p:cNvPr id="17" name="그룹 2">
              <a:extLst>
                <a:ext uri="{FF2B5EF4-FFF2-40B4-BE49-F238E27FC236}">
                  <a16:creationId xmlns:a16="http://schemas.microsoft.com/office/drawing/2014/main" id="{03AB313F-A5A7-6348-85D3-2F53DCC340D2}"/>
                </a:ext>
              </a:extLst>
            </p:cNvPr>
            <p:cNvGrpSpPr/>
            <p:nvPr/>
          </p:nvGrpSpPr>
          <p:grpSpPr>
            <a:xfrm>
              <a:off x="10204527" y="2912473"/>
              <a:ext cx="1669935" cy="3574921"/>
              <a:chOff x="3043587" y="1099031"/>
              <a:chExt cx="2146907" cy="4882296"/>
            </a:xfrm>
            <a:grpFill/>
          </p:grpSpPr>
          <p:sp>
            <p:nvSpPr>
              <p:cNvPr id="18" name="Round Same Side Corner Rectangle 8">
                <a:extLst>
                  <a:ext uri="{FF2B5EF4-FFF2-40B4-BE49-F238E27FC236}">
                    <a16:creationId xmlns:a16="http://schemas.microsoft.com/office/drawing/2014/main" id="{A43B2EAB-C7C2-8940-914C-29EEFA2807EE}"/>
                  </a:ext>
                </a:extLst>
              </p:cNvPr>
              <p:cNvSpPr/>
              <p:nvPr/>
            </p:nvSpPr>
            <p:spPr>
              <a:xfrm>
                <a:off x="3043587" y="4859300"/>
                <a:ext cx="426020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04DE40F6-59B9-1E48-893A-F836A4AD373F}"/>
                  </a:ext>
                </a:extLst>
              </p:cNvPr>
              <p:cNvSpPr/>
              <p:nvPr/>
            </p:nvSpPr>
            <p:spPr>
              <a:xfrm>
                <a:off x="4764474" y="4794740"/>
                <a:ext cx="426020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0" name="Round Same Side Corner Rectangle 8">
                <a:extLst>
                  <a:ext uri="{FF2B5EF4-FFF2-40B4-BE49-F238E27FC236}">
                    <a16:creationId xmlns:a16="http://schemas.microsoft.com/office/drawing/2014/main" id="{EB9B5040-C955-CA49-9777-90D829BCEACF}"/>
                  </a:ext>
                </a:extLst>
              </p:cNvPr>
              <p:cNvSpPr/>
              <p:nvPr/>
            </p:nvSpPr>
            <p:spPr>
              <a:xfrm>
                <a:off x="3652935" y="3587320"/>
                <a:ext cx="426020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1" name="Round Same Side Corner Rectangle 8">
                <a:extLst>
                  <a:ext uri="{FF2B5EF4-FFF2-40B4-BE49-F238E27FC236}">
                    <a16:creationId xmlns:a16="http://schemas.microsoft.com/office/drawing/2014/main" id="{DD087D6F-437B-2446-B9F1-AEB5A39B78DA}"/>
                  </a:ext>
                </a:extLst>
              </p:cNvPr>
              <p:cNvSpPr/>
              <p:nvPr/>
            </p:nvSpPr>
            <p:spPr>
              <a:xfrm>
                <a:off x="4239714" y="1099031"/>
                <a:ext cx="426020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2" name="Round Same Side Corner Rectangle 8">
                <a:extLst>
                  <a:ext uri="{FF2B5EF4-FFF2-40B4-BE49-F238E27FC236}">
                    <a16:creationId xmlns:a16="http://schemas.microsoft.com/office/drawing/2014/main" id="{97FA0BF1-4C64-CE4E-85D5-E8D9B0854D1E}"/>
                  </a:ext>
                </a:extLst>
              </p:cNvPr>
              <p:cNvSpPr/>
              <p:nvPr/>
            </p:nvSpPr>
            <p:spPr>
              <a:xfrm>
                <a:off x="4711206" y="2306450"/>
                <a:ext cx="426020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3" name="Round Same Side Corner Rectangle 8">
                <a:extLst>
                  <a:ext uri="{FF2B5EF4-FFF2-40B4-BE49-F238E27FC236}">
                    <a16:creationId xmlns:a16="http://schemas.microsoft.com/office/drawing/2014/main" id="{C2897CA1-B1A2-0D4D-8D14-7186F07B7C80}"/>
                  </a:ext>
                </a:extLst>
              </p:cNvPr>
              <p:cNvSpPr/>
              <p:nvPr/>
            </p:nvSpPr>
            <p:spPr>
              <a:xfrm>
                <a:off x="3688462" y="2306450"/>
                <a:ext cx="426020" cy="1122027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24" name="그룹 1">
              <a:extLst>
                <a:ext uri="{FF2B5EF4-FFF2-40B4-BE49-F238E27FC236}">
                  <a16:creationId xmlns:a16="http://schemas.microsoft.com/office/drawing/2014/main" id="{7B0A341D-6E3F-984C-94B8-E05F44A5C39C}"/>
                </a:ext>
              </a:extLst>
            </p:cNvPr>
            <p:cNvGrpSpPr/>
            <p:nvPr/>
          </p:nvGrpSpPr>
          <p:grpSpPr>
            <a:xfrm>
              <a:off x="10169912" y="2912474"/>
              <a:ext cx="1732346" cy="3527648"/>
              <a:chOff x="2926089" y="1191310"/>
              <a:chExt cx="2274544" cy="4817741"/>
            </a:xfrm>
            <a:grpFill/>
          </p:grpSpPr>
          <p:sp>
            <p:nvSpPr>
              <p:cNvPr id="25" name="Round Same Side Corner Rectangle 20">
                <a:extLst>
                  <a:ext uri="{FF2B5EF4-FFF2-40B4-BE49-F238E27FC236}">
                    <a16:creationId xmlns:a16="http://schemas.microsoft.com/office/drawing/2014/main" id="{6F86BF13-E48C-D344-994A-6608EEE301C7}"/>
                  </a:ext>
                </a:extLst>
              </p:cNvPr>
              <p:cNvSpPr/>
              <p:nvPr/>
            </p:nvSpPr>
            <p:spPr>
              <a:xfrm rot="10800000">
                <a:off x="2926089" y="3681910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6" name="Round Same Side Corner Rectangle 20">
                <a:extLst>
                  <a:ext uri="{FF2B5EF4-FFF2-40B4-BE49-F238E27FC236}">
                    <a16:creationId xmlns:a16="http://schemas.microsoft.com/office/drawing/2014/main" id="{1AD17B2F-8E4E-0743-A849-783BF2C1F28A}"/>
                  </a:ext>
                </a:extLst>
              </p:cNvPr>
              <p:cNvSpPr/>
              <p:nvPr/>
            </p:nvSpPr>
            <p:spPr>
              <a:xfrm rot="10800000">
                <a:off x="4094945" y="4887024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7" name="Round Same Side Corner Rectangle 20">
                <a:extLst>
                  <a:ext uri="{FF2B5EF4-FFF2-40B4-BE49-F238E27FC236}">
                    <a16:creationId xmlns:a16="http://schemas.microsoft.com/office/drawing/2014/main" id="{4AB19F40-4BBA-8D4F-A78B-7355DCA8A859}"/>
                  </a:ext>
                </a:extLst>
              </p:cNvPr>
              <p:cNvSpPr/>
              <p:nvPr/>
            </p:nvSpPr>
            <p:spPr>
              <a:xfrm rot="10800000">
                <a:off x="4138889" y="2414794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8" name="Round Same Side Corner Rectangle 20">
                <a:extLst>
                  <a:ext uri="{FF2B5EF4-FFF2-40B4-BE49-F238E27FC236}">
                    <a16:creationId xmlns:a16="http://schemas.microsoft.com/office/drawing/2014/main" id="{FA09C406-3732-F646-99AF-0AFB18449D94}"/>
                  </a:ext>
                </a:extLst>
              </p:cNvPr>
              <p:cNvSpPr/>
              <p:nvPr/>
            </p:nvSpPr>
            <p:spPr>
              <a:xfrm rot="10800000">
                <a:off x="4638152" y="1191310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9" name="Round Same Side Corner Rectangle 20">
                <a:extLst>
                  <a:ext uri="{FF2B5EF4-FFF2-40B4-BE49-F238E27FC236}">
                    <a16:creationId xmlns:a16="http://schemas.microsoft.com/office/drawing/2014/main" id="{D82ABF39-C2BC-4446-8AEB-982A8558D27E}"/>
                  </a:ext>
                </a:extLst>
              </p:cNvPr>
              <p:cNvSpPr/>
              <p:nvPr/>
            </p:nvSpPr>
            <p:spPr>
              <a:xfrm rot="10800000">
                <a:off x="4104447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30" name="Round Same Side Corner Rectangle 20">
                <a:extLst>
                  <a:ext uri="{FF2B5EF4-FFF2-40B4-BE49-F238E27FC236}">
                    <a16:creationId xmlns:a16="http://schemas.microsoft.com/office/drawing/2014/main" id="{F85D114A-207A-6544-AD68-D0C0102084B1}"/>
                  </a:ext>
                </a:extLst>
              </p:cNvPr>
              <p:cNvSpPr/>
              <p:nvPr/>
            </p:nvSpPr>
            <p:spPr>
              <a:xfrm rot="10800000">
                <a:off x="4674649" y="3679602"/>
                <a:ext cx="525984" cy="1122027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E00B0756-3E0E-654D-9E6A-565400D08FE0}"/>
                </a:ext>
              </a:extLst>
            </p:cNvPr>
            <p:cNvSpPr/>
            <p:nvPr/>
          </p:nvSpPr>
          <p:spPr>
            <a:xfrm rot="10800000">
              <a:off x="9675470" y="5665823"/>
              <a:ext cx="400602" cy="82157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951C944D-CE51-6448-AB24-53E87B2827EE}"/>
                </a:ext>
              </a:extLst>
            </p:cNvPr>
            <p:cNvSpPr/>
            <p:nvPr/>
          </p:nvSpPr>
          <p:spPr>
            <a:xfrm rot="10800000">
              <a:off x="10621085" y="5614271"/>
              <a:ext cx="400602" cy="82157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42B9B146-D0E7-B782-0C92-5D24AA16A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7" y="0"/>
            <a:ext cx="2897608" cy="1072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F15EA-1D0E-4355-B59B-4528CBC98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110" y="180451"/>
            <a:ext cx="999612" cy="9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hr-HR" sz="3200" b="1" dirty="0">
                <a:solidFill>
                  <a:schemeClr val="tx2"/>
                </a:solidFill>
              </a:rPr>
              <a:t>Podrška članstvu Crne Gore u EU -  trend (%)</a:t>
            </a:r>
            <a:br>
              <a:rPr lang="hr-HR" sz="4000" b="1" dirty="0">
                <a:solidFill>
                  <a:schemeClr val="tx2"/>
                </a:solidFill>
              </a:rPr>
            </a:br>
            <a:r>
              <a:rPr lang="hr-HR" sz="4000" dirty="0">
                <a:solidFill>
                  <a:schemeClr val="tx2"/>
                </a:solidFill>
              </a:rPr>
              <a:t> </a:t>
            </a:r>
            <a:br>
              <a:rPr lang="hr-HR" sz="4000" dirty="0">
                <a:solidFill>
                  <a:schemeClr val="tx2"/>
                </a:solidFill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x-none" sz="4000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CDBA0-FFCF-5A45-8265-47C41B06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05358-01F7-B06F-C5E6-235C1755A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D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931735"/>
              </p:ext>
            </p:extLst>
          </p:nvPr>
        </p:nvGraphicFramePr>
        <p:xfrm>
          <a:off x="571500" y="1383573"/>
          <a:ext cx="11244580" cy="433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255D6D8-0F93-4BC3-890F-2438D9959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184" y="299656"/>
            <a:ext cx="864736" cy="8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9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hr-HR" sz="3200" b="1" dirty="0">
                <a:solidFill>
                  <a:schemeClr val="tx2"/>
                </a:solidFill>
              </a:rPr>
              <a:t>Da li podržavate članstvo Crne Gore u NATO - % </a:t>
            </a: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x-none" sz="3999" b="1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184AD-271E-F94D-968A-5A5EB82C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C26F4E-46EB-8B5E-1A01-F38F9FF73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E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83181"/>
              </p:ext>
            </p:extLst>
          </p:nvPr>
        </p:nvGraphicFramePr>
        <p:xfrm>
          <a:off x="790634" y="1891107"/>
          <a:ext cx="10832406" cy="372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E52BFDE-0B64-4D86-85C4-0B8BDA376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7522" y="276008"/>
            <a:ext cx="875397" cy="8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hr-HR" sz="3200" b="1" dirty="0">
                <a:solidFill>
                  <a:schemeClr val="tx2"/>
                </a:solidFill>
              </a:rPr>
              <a:t>Podrška članstvu Crne Gore u </a:t>
            </a:r>
            <a:r>
              <a:rPr lang="en-US" sz="3200" b="1" dirty="0">
                <a:solidFill>
                  <a:schemeClr val="tx2"/>
                </a:solidFill>
              </a:rPr>
              <a:t>NATO</a:t>
            </a:r>
            <a:r>
              <a:rPr lang="hr-HR" sz="3200" b="1" dirty="0">
                <a:solidFill>
                  <a:schemeClr val="tx2"/>
                </a:solidFill>
              </a:rPr>
              <a:t>- trend (%)</a:t>
            </a:r>
            <a:br>
              <a:rPr lang="hr-HR" sz="3200" b="1" dirty="0">
                <a:solidFill>
                  <a:schemeClr val="tx2"/>
                </a:solidFill>
              </a:rPr>
            </a:br>
            <a:r>
              <a:rPr lang="hr-HR" sz="3200" dirty="0">
                <a:solidFill>
                  <a:schemeClr val="tx2"/>
                </a:solidFill>
              </a:rPr>
              <a:t> </a:t>
            </a:r>
            <a:br>
              <a:rPr lang="hr-HR" sz="3200" dirty="0">
                <a:solidFill>
                  <a:schemeClr val="tx2"/>
                </a:solidFill>
              </a:rPr>
            </a:br>
            <a:br>
              <a:rPr lang="hr-HR" sz="32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40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x-none" sz="4000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CDBA0-FFCF-5A45-8265-47C41B06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05358-01F7-B06F-C5E6-235C1755A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E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909553"/>
              </p:ext>
            </p:extLst>
          </p:nvPr>
        </p:nvGraphicFramePr>
        <p:xfrm>
          <a:off x="249381" y="1325197"/>
          <a:ext cx="11693237" cy="430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FF1104-0A09-405E-989E-2AADBD369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7187" y="276008"/>
            <a:ext cx="907111" cy="8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2800" b="1" dirty="0">
                <a:solidFill>
                  <a:schemeClr val="tx2"/>
                </a:solidFill>
              </a:rPr>
            </a:br>
            <a:r>
              <a:rPr lang="hr-HR" sz="2800" b="1" dirty="0">
                <a:solidFill>
                  <a:schemeClr val="tx2"/>
                </a:solidFill>
              </a:rPr>
              <a:t>U kojoj mjeri se u spoljnoj politici Crna Gora treba oslanjati na - %</a:t>
            </a:r>
            <a:br>
              <a:rPr lang="hr-HR" sz="3600" b="1" dirty="0">
                <a:solidFill>
                  <a:schemeClr val="tx2"/>
                </a:solidFill>
              </a:rPr>
            </a:br>
            <a:br>
              <a:rPr lang="hr-HR" sz="3600" b="1" dirty="0">
                <a:solidFill>
                  <a:schemeClr val="tx2"/>
                </a:solidFill>
              </a:rPr>
            </a:br>
            <a:br>
              <a:rPr lang="hr-HR" sz="2400" dirty="0">
                <a:solidFill>
                  <a:schemeClr val="tx2"/>
                </a:solidFill>
              </a:rPr>
            </a:br>
            <a:br>
              <a:rPr lang="hr-HR" sz="2400" dirty="0">
                <a:solidFill>
                  <a:schemeClr val="tx2"/>
                </a:solidFill>
              </a:rPr>
            </a:br>
            <a:br>
              <a:rPr lang="hr-HR" sz="2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2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2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2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2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2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2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2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x-none" sz="3200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3F8EF-DA5D-C44B-A93D-F55959D4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37269D-EBA7-5C30-6CA1-F06B84DCB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537100"/>
              </p:ext>
            </p:extLst>
          </p:nvPr>
        </p:nvGraphicFramePr>
        <p:xfrm>
          <a:off x="325120" y="1442720"/>
          <a:ext cx="11521439" cy="433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A84CC5C-0656-42DE-9AFA-DA4A7C000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924" y="284380"/>
            <a:ext cx="833996" cy="7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92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hr-HR" sz="3600" b="1" dirty="0">
                <a:solidFill>
                  <a:schemeClr val="tx2"/>
                </a:solidFill>
              </a:rPr>
              <a:t>Oslonac Crne Gore u </a:t>
            </a:r>
            <a:r>
              <a:rPr lang="hr-HR" sz="3600" b="1" dirty="0" err="1">
                <a:solidFill>
                  <a:schemeClr val="tx2"/>
                </a:solidFill>
              </a:rPr>
              <a:t>spoljnoj</a:t>
            </a:r>
            <a:r>
              <a:rPr lang="hr-HR" sz="3600" b="1" dirty="0">
                <a:solidFill>
                  <a:schemeClr val="tx2"/>
                </a:solidFill>
              </a:rPr>
              <a:t> politici </a:t>
            </a:r>
            <a:br>
              <a:rPr lang="hr-HR" sz="3600" b="1" dirty="0">
                <a:solidFill>
                  <a:schemeClr val="tx2"/>
                </a:solidFill>
              </a:rPr>
            </a:br>
            <a:r>
              <a:rPr lang="hr-HR" sz="3600" b="1" dirty="0">
                <a:solidFill>
                  <a:schemeClr val="tx2"/>
                </a:solidFill>
              </a:rPr>
              <a:t> SUM: </a:t>
            </a:r>
            <a:r>
              <a:rPr lang="en-US" sz="3600" b="1" dirty="0" err="1">
                <a:solidFill>
                  <a:schemeClr val="tx2"/>
                </a:solidFill>
              </a:rPr>
              <a:t>oslonac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hr-HR" sz="3600" b="1" dirty="0">
                <a:solidFill>
                  <a:schemeClr val="tx2"/>
                </a:solidFill>
              </a:rPr>
              <a:t>u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  <a:r>
              <a:rPr lang="hr-HR" sz="3600" b="1" dirty="0">
                <a:solidFill>
                  <a:schemeClr val="tx2"/>
                </a:solidFill>
              </a:rPr>
              <a:t> potpunosti i </a:t>
            </a:r>
            <a:r>
              <a:rPr lang="en-US" sz="3600" b="1" dirty="0">
                <a:solidFill>
                  <a:schemeClr val="tx2"/>
                </a:solidFill>
              </a:rPr>
              <a:t>u </a:t>
            </a:r>
            <a:r>
              <a:rPr lang="en-US" sz="3600" b="1" dirty="0" err="1">
                <a:solidFill>
                  <a:schemeClr val="tx2"/>
                </a:solidFill>
              </a:rPr>
              <a:t>velikj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mjeri</a:t>
            </a:r>
            <a:r>
              <a:rPr lang="hr-HR" sz="3600" b="1" dirty="0">
                <a:solidFill>
                  <a:schemeClr val="tx2"/>
                </a:solidFill>
              </a:rPr>
              <a:t>-trend (%)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hr-HR" sz="3999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x-none" sz="3999" b="1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D216F-8F00-724F-9FF3-703F34FD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715CE6-831B-184B-5464-1F20AA199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5918492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A9130B3-5770-4565-10EF-5B6AB99402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887181"/>
              </p:ext>
            </p:extLst>
          </p:nvPr>
        </p:nvGraphicFramePr>
        <p:xfrm>
          <a:off x="477520" y="1798319"/>
          <a:ext cx="11455400" cy="432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4340076-27B3-4483-AB82-F481A44F2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059" y="276008"/>
            <a:ext cx="886239" cy="8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4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3999" b="1" dirty="0" err="1">
                <a:solidFill>
                  <a:schemeClr val="tx2"/>
                </a:solidFill>
              </a:rPr>
              <a:t>Zabrinutost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nakon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smene</a:t>
            </a:r>
            <a:r>
              <a:rPr lang="en-US" sz="3999" b="1" dirty="0">
                <a:solidFill>
                  <a:schemeClr val="tx2"/>
                </a:solidFill>
              </a:rPr>
              <a:t> vlasti</a:t>
            </a:r>
            <a:r>
              <a:rPr lang="hr-HR" sz="3999" b="1" dirty="0">
                <a:solidFill>
                  <a:schemeClr val="tx2"/>
                </a:solidFill>
              </a:rPr>
              <a:t>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B9D5677-A386-0A87-7044-22F8821D1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520181"/>
              </p:ext>
            </p:extLst>
          </p:nvPr>
        </p:nvGraphicFramePr>
        <p:xfrm>
          <a:off x="409636" y="1472242"/>
          <a:ext cx="11426763" cy="433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6F2800B-8F17-4475-8810-8FD9BF9FD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7304" y="276009"/>
            <a:ext cx="794803" cy="7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09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3999" b="1" dirty="0" err="1">
                <a:solidFill>
                  <a:schemeClr val="tx2"/>
                </a:solidFill>
              </a:rPr>
              <a:t>Zabrinutih</a:t>
            </a:r>
            <a:r>
              <a:rPr lang="en-US" sz="3999" b="1" dirty="0">
                <a:solidFill>
                  <a:schemeClr val="tx2"/>
                </a:solidFill>
              </a:rPr>
              <a:t> – trend </a:t>
            </a:r>
            <a:r>
              <a:rPr lang="hr-HR" sz="3999" b="1" dirty="0">
                <a:solidFill>
                  <a:schemeClr val="tx2"/>
                </a:solidFill>
              </a:rPr>
              <a:t>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944559"/>
              </p:ext>
            </p:extLst>
          </p:nvPr>
        </p:nvGraphicFramePr>
        <p:xfrm>
          <a:off x="249381" y="1493520"/>
          <a:ext cx="11693237" cy="413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72E904B-6545-4435-A1CC-A4B551BCD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902" y="276008"/>
            <a:ext cx="864715" cy="8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5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073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3999" b="1" dirty="0" err="1">
                <a:solidFill>
                  <a:schemeClr val="tx2"/>
                </a:solidFill>
              </a:rPr>
              <a:t>Prioriteti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spoljne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politike</a:t>
            </a:r>
            <a:r>
              <a:rPr lang="hr-HR" sz="3999" b="1" dirty="0">
                <a:solidFill>
                  <a:schemeClr val="tx2"/>
                </a:solidFill>
              </a:rPr>
              <a:t>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310357"/>
              </p:ext>
            </p:extLst>
          </p:nvPr>
        </p:nvGraphicFramePr>
        <p:xfrm>
          <a:off x="629919" y="1662546"/>
          <a:ext cx="11104881" cy="444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D04B9D2-A595-41E6-882A-CB65CBA95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1122" y="307390"/>
            <a:ext cx="881797" cy="8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98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3999" b="1" dirty="0" err="1">
                <a:solidFill>
                  <a:schemeClr val="tx2"/>
                </a:solidFill>
              </a:rPr>
              <a:t>Spoljno-politička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orijentacija</a:t>
            </a:r>
            <a:r>
              <a:rPr lang="hr-HR" sz="3999" b="1" dirty="0">
                <a:solidFill>
                  <a:schemeClr val="tx2"/>
                </a:solidFill>
              </a:rPr>
              <a:t>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7101DC-731E-405D-A45C-FA529E081A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15767"/>
              </p:ext>
            </p:extLst>
          </p:nvPr>
        </p:nvGraphicFramePr>
        <p:xfrm>
          <a:off x="402590" y="1662545"/>
          <a:ext cx="11423650" cy="396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43E81D7-9149-4F36-841C-A8662DAF1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238" y="276008"/>
            <a:ext cx="980380" cy="9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88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3999" b="1" dirty="0" err="1">
                <a:solidFill>
                  <a:schemeClr val="tx2"/>
                </a:solidFill>
              </a:rPr>
              <a:t>Unutrašnji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politički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prioriteti</a:t>
            </a:r>
            <a:r>
              <a:rPr lang="hr-HR" sz="3999" b="1" dirty="0">
                <a:solidFill>
                  <a:schemeClr val="tx2"/>
                </a:solidFill>
              </a:rPr>
              <a:t>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2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01397"/>
              </p:ext>
            </p:extLst>
          </p:nvPr>
        </p:nvGraphicFramePr>
        <p:xfrm>
          <a:off x="249382" y="1662546"/>
          <a:ext cx="11597178" cy="395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0D70DF3-9BF5-454D-ABD6-1C5207223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0092" y="276008"/>
            <a:ext cx="992525" cy="9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6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6"/>
            <a:ext cx="12171764" cy="6821363"/>
          </a:xfrm>
          <a:noFill/>
        </p:spPr>
        <p:txBody>
          <a:bodyPr>
            <a:noAutofit/>
          </a:bodyPr>
          <a:lstStyle/>
          <a:p>
            <a:pPr algn="ctr"/>
            <a:br>
              <a:rPr lang="sr-Latn-ME" sz="3600" b="1" dirty="0">
                <a:solidFill>
                  <a:schemeClr val="tx2"/>
                </a:solidFill>
                <a:latin typeface="+mn-lt"/>
              </a:rPr>
            </a:br>
            <a:br>
              <a:rPr lang="sr-Latn-ME" sz="3600" b="1" dirty="0">
                <a:solidFill>
                  <a:schemeClr val="tx2"/>
                </a:solidFill>
                <a:latin typeface="+mn-lt"/>
              </a:rPr>
            </a:b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Generalno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kojim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putem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 se </a:t>
            </a: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Crna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 Gora </a:t>
            </a: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kreće</a:t>
            </a:r>
            <a:r>
              <a:rPr lang="hr-HR" sz="3600" b="1" dirty="0">
                <a:solidFill>
                  <a:schemeClr val="tx2"/>
                </a:solidFill>
                <a:latin typeface="+mn-lt"/>
              </a:rPr>
              <a:t> -</a:t>
            </a:r>
            <a:r>
              <a:rPr lang="x-none" sz="3600" b="1" dirty="0">
                <a:solidFill>
                  <a:schemeClr val="tx2"/>
                </a:solidFill>
                <a:latin typeface="+mn-lt"/>
              </a:rPr>
              <a:t> %</a:t>
            </a:r>
            <a:br>
              <a:rPr lang="x-none" sz="3600" b="1" dirty="0">
                <a:solidFill>
                  <a:schemeClr val="tx2"/>
                </a:solidFill>
                <a:latin typeface="+mn-lt"/>
              </a:rPr>
            </a:br>
            <a:br>
              <a:rPr lang="x-none" sz="4000" b="1" dirty="0">
                <a:solidFill>
                  <a:schemeClr val="tx2"/>
                </a:solidFill>
                <a:latin typeface="+mn-lt"/>
              </a:rPr>
            </a:br>
            <a:br>
              <a:rPr lang="x-none" sz="4000" b="1" dirty="0">
                <a:solidFill>
                  <a:schemeClr val="tx2"/>
                </a:solidFill>
                <a:latin typeface="+mn-lt"/>
              </a:rPr>
            </a:br>
            <a:br>
              <a:rPr lang="x-none" sz="4000" b="1" dirty="0">
                <a:solidFill>
                  <a:schemeClr val="tx2"/>
                </a:solidFill>
                <a:latin typeface="+mn-lt"/>
              </a:rPr>
            </a:br>
            <a:br>
              <a:rPr lang="x-none" sz="4000" b="1" dirty="0">
                <a:solidFill>
                  <a:schemeClr val="tx2"/>
                </a:solidFill>
                <a:latin typeface="+mn-lt"/>
              </a:rPr>
            </a:br>
            <a:br>
              <a:rPr lang="x-none" sz="4000" b="1" dirty="0">
                <a:solidFill>
                  <a:schemeClr val="tx2"/>
                </a:solidFill>
                <a:latin typeface="+mn-lt"/>
              </a:rPr>
            </a:br>
            <a:br>
              <a:rPr lang="x-none" sz="4000" b="1" dirty="0">
                <a:solidFill>
                  <a:schemeClr val="tx2"/>
                </a:solidFill>
                <a:latin typeface="+mn-lt"/>
              </a:rPr>
            </a:br>
            <a:br>
              <a:rPr lang="x-none" sz="4000" b="1" dirty="0">
                <a:solidFill>
                  <a:schemeClr val="tx2"/>
                </a:solidFill>
                <a:latin typeface="+mn-lt"/>
              </a:rPr>
            </a:br>
            <a:endParaRPr lang="x-none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15906-47B7-9246-933D-A11CA95308E6}"/>
              </a:ext>
            </a:extLst>
          </p:cNvPr>
          <p:cNvSpPr/>
          <p:nvPr/>
        </p:nvSpPr>
        <p:spPr>
          <a:xfrm>
            <a:off x="6888484" y="2907373"/>
            <a:ext cx="4710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425DC-7386-5740-B811-DB5D0A31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0BC442-6C48-A45B-FFCA-824E7BF3C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D3CF23-0A30-3C63-3801-3788FCC20096}"/>
              </a:ext>
            </a:extLst>
          </p:cNvPr>
          <p:cNvSpPr txBox="1"/>
          <p:nvPr/>
        </p:nvSpPr>
        <p:spPr>
          <a:xfrm>
            <a:off x="12119212" y="1583140"/>
            <a:ext cx="184731" cy="369332"/>
          </a:xfrm>
          <a:prstGeom prst="rect">
            <a:avLst/>
          </a:prstGeom>
          <a:noFill/>
          <a:ln>
            <a:solidFill>
              <a:srgbClr val="266B8E"/>
            </a:solidFill>
          </a:ln>
        </p:spPr>
        <p:txBody>
          <a:bodyPr wrap="none" rtlCol="0">
            <a:spAutoFit/>
          </a:bodyPr>
          <a:lstStyle/>
          <a:p>
            <a:endParaRPr lang="en-ME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580172"/>
              </p:ext>
            </p:extLst>
          </p:nvPr>
        </p:nvGraphicFramePr>
        <p:xfrm>
          <a:off x="1403936" y="1812651"/>
          <a:ext cx="9790537" cy="38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357046-6567-4CC4-B5D6-A064BE426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0369" y="146090"/>
            <a:ext cx="977291" cy="9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3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3999" b="1" dirty="0" err="1">
                <a:solidFill>
                  <a:schemeClr val="tx2"/>
                </a:solidFill>
              </a:rPr>
              <a:t>Unutrašnje-politička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orijentacija</a:t>
            </a:r>
            <a:r>
              <a:rPr lang="hr-HR" sz="3999" b="1" dirty="0">
                <a:solidFill>
                  <a:schemeClr val="tx2"/>
                </a:solidFill>
              </a:rPr>
              <a:t>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62222"/>
              </p:ext>
            </p:extLst>
          </p:nvPr>
        </p:nvGraphicFramePr>
        <p:xfrm>
          <a:off x="406401" y="1649693"/>
          <a:ext cx="11132614" cy="398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B60EA0D-FB0C-4514-90F2-105C9AEAD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2540" y="276008"/>
            <a:ext cx="980379" cy="9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4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sr-Latn-ME" sz="3200" b="1" dirty="0">
                <a:solidFill>
                  <a:schemeClr val="tx2"/>
                </a:solidFill>
              </a:rPr>
            </a:br>
            <a:r>
              <a:rPr lang="en-US" sz="2800" b="1" dirty="0" err="1">
                <a:solidFill>
                  <a:schemeClr val="tx2"/>
                </a:solidFill>
              </a:rPr>
              <a:t>Pozitivne</a:t>
            </a:r>
            <a:r>
              <a:rPr lang="en-US" sz="2800" b="1" dirty="0">
                <a:solidFill>
                  <a:schemeClr val="tx2"/>
                </a:solidFill>
              </a:rPr>
              <a:t>/</a:t>
            </a:r>
            <a:r>
              <a:rPr lang="en-US" sz="2800" b="1" dirty="0" err="1">
                <a:solidFill>
                  <a:schemeClr val="tx2"/>
                </a:solidFill>
              </a:rPr>
              <a:t>negativne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promene</a:t>
            </a:r>
            <a:r>
              <a:rPr lang="en-US" sz="2800" b="1" dirty="0">
                <a:solidFill>
                  <a:schemeClr val="tx2"/>
                </a:solidFill>
              </a:rPr>
              <a:t> u </a:t>
            </a:r>
            <a:r>
              <a:rPr lang="en-US" sz="2800" b="1" dirty="0" err="1">
                <a:solidFill>
                  <a:schemeClr val="tx2"/>
                </a:solidFill>
              </a:rPr>
              <a:t>prethodnom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periodu</a:t>
            </a:r>
            <a:r>
              <a:rPr lang="hr-HR" sz="2800" b="1" dirty="0">
                <a:solidFill>
                  <a:schemeClr val="tx2"/>
                </a:solidFill>
              </a:rPr>
              <a:t>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AA762E1-62E0-B084-BA8E-ECB7F55CA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15471"/>
              </p:ext>
            </p:extLst>
          </p:nvPr>
        </p:nvGraphicFramePr>
        <p:xfrm>
          <a:off x="364490" y="1812650"/>
          <a:ext cx="11461750" cy="390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EF27357-84A4-45F6-97E1-251AAAB0A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900" y="276008"/>
            <a:ext cx="979020" cy="9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39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sr-Latn-ME" sz="3999" b="1" dirty="0">
                <a:solidFill>
                  <a:schemeClr val="tx2"/>
                </a:solidFill>
              </a:rPr>
            </a:br>
            <a:r>
              <a:rPr lang="en-US" sz="2800" b="1" dirty="0" err="1">
                <a:solidFill>
                  <a:schemeClr val="tx2"/>
                </a:solidFill>
              </a:rPr>
              <a:t>Pozitivne</a:t>
            </a:r>
            <a:r>
              <a:rPr lang="en-US" sz="2800" b="1" dirty="0">
                <a:solidFill>
                  <a:schemeClr val="tx2"/>
                </a:solidFill>
              </a:rPr>
              <a:t>/</a:t>
            </a:r>
            <a:r>
              <a:rPr lang="en-US" sz="2800" b="1" dirty="0" err="1">
                <a:solidFill>
                  <a:schemeClr val="tx2"/>
                </a:solidFill>
              </a:rPr>
              <a:t>negativne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promene</a:t>
            </a:r>
            <a:r>
              <a:rPr lang="en-US" sz="2800" b="1" dirty="0">
                <a:solidFill>
                  <a:schemeClr val="tx2"/>
                </a:solidFill>
              </a:rPr>
              <a:t> u </a:t>
            </a:r>
            <a:r>
              <a:rPr lang="en-US" sz="2800" b="1" dirty="0" err="1">
                <a:solidFill>
                  <a:schemeClr val="tx2"/>
                </a:solidFill>
              </a:rPr>
              <a:t>prethodnom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periodu</a:t>
            </a:r>
            <a:r>
              <a:rPr lang="en-US" sz="2800" b="1" dirty="0">
                <a:solidFill>
                  <a:schemeClr val="tx2"/>
                </a:solidFill>
              </a:rPr>
              <a:t> - INDEX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798245"/>
              </p:ext>
            </p:extLst>
          </p:nvPr>
        </p:nvGraphicFramePr>
        <p:xfrm>
          <a:off x="416560" y="1859280"/>
          <a:ext cx="11247120" cy="377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670053A-7C55-4485-A866-12E1B465D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7044" y="276008"/>
            <a:ext cx="935875" cy="9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8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3999" b="1" dirty="0" err="1">
                <a:solidFill>
                  <a:schemeClr val="tx2"/>
                </a:solidFill>
              </a:rPr>
              <a:t>Pozitivne</a:t>
            </a:r>
            <a:r>
              <a:rPr lang="en-US" sz="3999" b="1" dirty="0">
                <a:solidFill>
                  <a:schemeClr val="tx2"/>
                </a:solidFill>
              </a:rPr>
              <a:t>/</a:t>
            </a:r>
            <a:r>
              <a:rPr lang="en-US" sz="3999" b="1" dirty="0" err="1">
                <a:solidFill>
                  <a:schemeClr val="tx2"/>
                </a:solidFill>
              </a:rPr>
              <a:t>negativne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promene</a:t>
            </a:r>
            <a:r>
              <a:rPr lang="en-US" sz="3999" b="1" dirty="0">
                <a:solidFill>
                  <a:schemeClr val="tx2"/>
                </a:solidFill>
              </a:rPr>
              <a:t> -TREND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39898"/>
              </p:ext>
            </p:extLst>
          </p:nvPr>
        </p:nvGraphicFramePr>
        <p:xfrm>
          <a:off x="249382" y="1812650"/>
          <a:ext cx="11597178" cy="390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2B8F8A3-BC3E-4F10-9F61-113DC8CA5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4841" y="254498"/>
            <a:ext cx="927777" cy="8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1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sr-Latn-ME" sz="3999" b="1" dirty="0">
                <a:solidFill>
                  <a:schemeClr val="tx2"/>
                </a:solidFill>
              </a:rPr>
            </a:br>
            <a:r>
              <a:rPr lang="en-US" sz="3999" b="1" dirty="0" err="1">
                <a:solidFill>
                  <a:schemeClr val="tx2"/>
                </a:solidFill>
              </a:rPr>
              <a:t>Pozitivne</a:t>
            </a:r>
            <a:r>
              <a:rPr lang="en-US" sz="3999" b="1" dirty="0">
                <a:solidFill>
                  <a:schemeClr val="tx2"/>
                </a:solidFill>
              </a:rPr>
              <a:t>/</a:t>
            </a:r>
            <a:r>
              <a:rPr lang="en-US" sz="3999" b="1" dirty="0" err="1">
                <a:solidFill>
                  <a:schemeClr val="tx2"/>
                </a:solidFill>
              </a:rPr>
              <a:t>negativne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promene</a:t>
            </a:r>
            <a:r>
              <a:rPr lang="en-US" sz="3999" b="1" dirty="0">
                <a:solidFill>
                  <a:schemeClr val="tx2"/>
                </a:solidFill>
              </a:rPr>
              <a:t> –TREND INDEX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60798"/>
              </p:ext>
            </p:extLst>
          </p:nvPr>
        </p:nvGraphicFramePr>
        <p:xfrm>
          <a:off x="374548" y="1662546"/>
          <a:ext cx="11472012" cy="414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112C4E0-5A4D-4C02-B8C6-63275EF8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308" y="256130"/>
            <a:ext cx="815309" cy="7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9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pl-PL" sz="2200" b="1" dirty="0">
                <a:solidFill>
                  <a:schemeClr val="tx2"/>
                </a:solidFill>
              </a:rPr>
            </a:br>
            <a:r>
              <a:rPr lang="pl-PL" sz="2200" b="1" dirty="0">
                <a:solidFill>
                  <a:schemeClr val="tx2"/>
                </a:solidFill>
              </a:rPr>
              <a:t>Kako biste ocijenili stanje DANAS u odnosu na vrijeme kada je na vlasti bio DPS</a:t>
            </a:r>
            <a:r>
              <a:rPr lang="en-US" sz="2200" b="1" dirty="0">
                <a:solidFill>
                  <a:schemeClr val="tx2"/>
                </a:solidFill>
              </a:rPr>
              <a:t>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104909"/>
              </p:ext>
            </p:extLst>
          </p:nvPr>
        </p:nvGraphicFramePr>
        <p:xfrm>
          <a:off x="751840" y="1662546"/>
          <a:ext cx="11084560" cy="404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07FCB28-B8BE-4047-989F-F24E41F25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6882" y="297312"/>
            <a:ext cx="941153" cy="9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2800" b="1" dirty="0" err="1">
                <a:solidFill>
                  <a:schemeClr val="tx2"/>
                </a:solidFill>
              </a:rPr>
              <a:t>Kako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ocjenjujete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stabilnost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Vlade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Milojka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Spajića</a:t>
            </a:r>
            <a:r>
              <a:rPr lang="en-US" sz="2800" b="1" dirty="0">
                <a:solidFill>
                  <a:schemeClr val="tx2"/>
                </a:solidFill>
              </a:rPr>
              <a:t> %</a:t>
            </a: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399026"/>
              </p:ext>
            </p:extLst>
          </p:nvPr>
        </p:nvGraphicFramePr>
        <p:xfrm>
          <a:off x="873760" y="1812651"/>
          <a:ext cx="11059160" cy="412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E7A2CA4-ECB1-49C9-A17E-BB694E2A9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1320" y="276007"/>
            <a:ext cx="916715" cy="8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50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2800" b="1" dirty="0">
                <a:solidFill>
                  <a:schemeClr val="tx2"/>
                </a:solidFill>
              </a:rPr>
              <a:t>Da li </a:t>
            </a:r>
            <a:r>
              <a:rPr lang="en-US" sz="2800" b="1" dirty="0" err="1">
                <a:solidFill>
                  <a:schemeClr val="tx2"/>
                </a:solidFill>
              </a:rPr>
              <a:t>podržavaju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rekonstrukciju</a:t>
            </a:r>
            <a:r>
              <a:rPr lang="en-US" sz="2800" b="1" dirty="0">
                <a:solidFill>
                  <a:schemeClr val="tx2"/>
                </a:solidFill>
              </a:rPr>
              <a:t> Vlade - %</a:t>
            </a:r>
            <a:br>
              <a:rPr lang="hr-HR" sz="2800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763649"/>
              </p:ext>
            </p:extLst>
          </p:nvPr>
        </p:nvGraphicFramePr>
        <p:xfrm>
          <a:off x="304799" y="1679172"/>
          <a:ext cx="5140960" cy="446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452223"/>
              </p:ext>
            </p:extLst>
          </p:nvPr>
        </p:nvGraphicFramePr>
        <p:xfrm>
          <a:off x="5872480" y="2042160"/>
          <a:ext cx="5831839" cy="370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936236E-799F-4813-8AA0-8AC9B883B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0345" y="276008"/>
            <a:ext cx="857690" cy="8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0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3999" b="1" dirty="0" err="1">
                <a:solidFill>
                  <a:schemeClr val="tx2"/>
                </a:solidFill>
              </a:rPr>
              <a:t>Podržavaju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ulazak</a:t>
            </a:r>
            <a:r>
              <a:rPr lang="en-US" sz="3999" b="1" dirty="0">
                <a:solidFill>
                  <a:schemeClr val="tx2"/>
                </a:solidFill>
              </a:rPr>
              <a:t> </a:t>
            </a:r>
            <a:r>
              <a:rPr lang="en-US" sz="3999" b="1" dirty="0" err="1">
                <a:solidFill>
                  <a:schemeClr val="tx2"/>
                </a:solidFill>
              </a:rPr>
              <a:t>Vladu</a:t>
            </a:r>
            <a:r>
              <a:rPr lang="en-US" sz="3999" b="1" dirty="0">
                <a:solidFill>
                  <a:schemeClr val="tx2"/>
                </a:solidFill>
              </a:rPr>
              <a:t> 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DFF267-FD1F-0C76-3D81-52863EB54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392431"/>
              </p:ext>
            </p:extLst>
          </p:nvPr>
        </p:nvGraphicFramePr>
        <p:xfrm>
          <a:off x="633845" y="1662545"/>
          <a:ext cx="10905170" cy="380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2B7A9DD-C2C5-4515-9D26-599FEA5AE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0609" y="278635"/>
            <a:ext cx="916056" cy="8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26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it-IT" sz="3999" b="1" dirty="0">
                <a:solidFill>
                  <a:schemeClr val="tx2"/>
                </a:solidFill>
              </a:rPr>
              <a:t>Smatrate li da treba održati vanredne parlamentarne izbore?</a:t>
            </a:r>
            <a:r>
              <a:rPr lang="en-US" sz="3999" b="1" dirty="0">
                <a:solidFill>
                  <a:schemeClr val="tx2"/>
                </a:solidFill>
              </a:rPr>
              <a:t>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406686"/>
              </p:ext>
            </p:extLst>
          </p:nvPr>
        </p:nvGraphicFramePr>
        <p:xfrm>
          <a:off x="518160" y="1962756"/>
          <a:ext cx="5852160" cy="416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864254"/>
              </p:ext>
            </p:extLst>
          </p:nvPr>
        </p:nvGraphicFramePr>
        <p:xfrm>
          <a:off x="6065520" y="2042160"/>
          <a:ext cx="5867400" cy="3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7445CC2-A9CB-47CF-9D6A-628425340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91" y="304109"/>
            <a:ext cx="813673" cy="7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2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4" y="277093"/>
            <a:ext cx="11693236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GB" sz="3999" b="1" dirty="0">
                <a:solidFill>
                  <a:schemeClr val="tx2"/>
                </a:solidFill>
              </a:rPr>
            </a:br>
            <a:br>
              <a:rPr lang="sr-Latn-ME" sz="3999" b="1" dirty="0">
                <a:solidFill>
                  <a:schemeClr val="tx2"/>
                </a:solidFill>
              </a:rPr>
            </a:br>
            <a:br>
              <a:rPr lang="sr-Latn-ME" sz="3999" b="1" dirty="0">
                <a:solidFill>
                  <a:schemeClr val="tx2"/>
                </a:solidFill>
              </a:rPr>
            </a:br>
            <a:r>
              <a:rPr lang="en-GB" sz="3200" b="1" dirty="0" err="1">
                <a:solidFill>
                  <a:schemeClr val="tx2"/>
                </a:solidFill>
              </a:rPr>
              <a:t>Generalno</a:t>
            </a:r>
            <a:r>
              <a:rPr lang="en-GB" sz="3200" b="1" dirty="0">
                <a:solidFill>
                  <a:schemeClr val="tx2"/>
                </a:solidFill>
              </a:rPr>
              <a:t>, kojim </a:t>
            </a:r>
            <a:r>
              <a:rPr lang="en-GB" sz="3200" b="1" dirty="0" err="1">
                <a:solidFill>
                  <a:schemeClr val="tx2"/>
                </a:solidFill>
              </a:rPr>
              <a:t>putem</a:t>
            </a:r>
            <a:r>
              <a:rPr lang="en-GB" sz="3200" b="1" dirty="0">
                <a:solidFill>
                  <a:schemeClr val="tx2"/>
                </a:solidFill>
              </a:rPr>
              <a:t> se Crna Gora </a:t>
            </a:r>
            <a:r>
              <a:rPr lang="en-GB" sz="3200" b="1" dirty="0" err="1">
                <a:solidFill>
                  <a:schemeClr val="tx2"/>
                </a:solidFill>
              </a:rPr>
              <a:t>kreće</a:t>
            </a:r>
            <a:r>
              <a:rPr lang="en-GB" sz="3200" b="1" dirty="0">
                <a:solidFill>
                  <a:schemeClr val="tx2"/>
                </a:solidFill>
              </a:rPr>
              <a:t> - </a:t>
            </a:r>
            <a:r>
              <a:rPr lang="sr-Latn-ME" sz="3200" b="1" dirty="0">
                <a:solidFill>
                  <a:schemeClr val="tx2"/>
                </a:solidFill>
              </a:rPr>
              <a:t>t</a:t>
            </a:r>
            <a:r>
              <a:rPr lang="en-GB" sz="3200" b="1" dirty="0">
                <a:solidFill>
                  <a:schemeClr val="tx2"/>
                </a:solidFill>
              </a:rPr>
              <a:t>rend </a:t>
            </a:r>
            <a:r>
              <a:rPr lang="sr-Latn-ME" sz="3200" b="1" dirty="0">
                <a:solidFill>
                  <a:schemeClr val="tx2"/>
                </a:solidFill>
              </a:rPr>
              <a:t>(</a:t>
            </a:r>
            <a:r>
              <a:rPr lang="en-GB" sz="3200" b="1" dirty="0">
                <a:solidFill>
                  <a:schemeClr val="tx2"/>
                </a:solidFill>
              </a:rPr>
              <a:t>%</a:t>
            </a:r>
            <a:r>
              <a:rPr lang="sr-Latn-ME" sz="3200" b="1" dirty="0">
                <a:solidFill>
                  <a:schemeClr val="tx2"/>
                </a:solidFill>
              </a:rPr>
              <a:t>)</a:t>
            </a:r>
            <a:br>
              <a:rPr lang="en-GB" sz="3999" b="1" dirty="0">
                <a:solidFill>
                  <a:schemeClr val="tx2"/>
                </a:solidFill>
              </a:rPr>
            </a:br>
            <a:br>
              <a:rPr lang="en-GB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  <a:highlight>
                  <a:srgbClr val="ECF1F8"/>
                </a:highlight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endParaRPr lang="x-none" sz="3999" b="1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51507-9D44-114A-8B4F-4470E545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56E2EC-019F-4FAA-4889-11A3CCD0A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415489"/>
              </p:ext>
            </p:extLst>
          </p:nvPr>
        </p:nvGraphicFramePr>
        <p:xfrm>
          <a:off x="703378" y="1769925"/>
          <a:ext cx="11229542" cy="396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EBE29FF-B5E0-49BC-937C-59C8256C0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7080" y="266422"/>
            <a:ext cx="935840" cy="9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5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US" sz="3200" b="1" dirty="0" err="1">
                <a:solidFill>
                  <a:schemeClr val="tx2"/>
                </a:solidFill>
              </a:rPr>
              <a:t>Kako</a:t>
            </a:r>
            <a:r>
              <a:rPr lang="en-US" sz="3200" b="1" dirty="0">
                <a:solidFill>
                  <a:schemeClr val="tx2"/>
                </a:solidFill>
              </a:rPr>
              <a:t> Vi </a:t>
            </a:r>
            <a:r>
              <a:rPr lang="en-US" sz="3200" b="1" dirty="0" err="1">
                <a:solidFill>
                  <a:schemeClr val="tx2"/>
                </a:solidFill>
              </a:rPr>
              <a:t>vidite</a:t>
            </a:r>
            <a:r>
              <a:rPr lang="en-US" sz="3200" b="1" dirty="0">
                <a:solidFill>
                  <a:schemeClr val="tx2"/>
                </a:solidFill>
              </a:rPr>
              <a:t> rat </a:t>
            </a:r>
            <a:r>
              <a:rPr lang="en-US" sz="3200" b="1" dirty="0" err="1">
                <a:solidFill>
                  <a:schemeClr val="tx2"/>
                </a:solidFill>
              </a:rPr>
              <a:t>između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Rusije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i</a:t>
            </a:r>
            <a:r>
              <a:rPr lang="en-US" sz="3200" b="1" dirty="0">
                <a:solidFill>
                  <a:schemeClr val="tx2"/>
                </a:solidFill>
              </a:rPr>
              <a:t> Ukraine? </a:t>
            </a:r>
            <a:r>
              <a:rPr lang="en-US" sz="4400" b="1" dirty="0">
                <a:solidFill>
                  <a:schemeClr val="tx2"/>
                </a:solidFill>
              </a:rPr>
              <a:t>- %</a:t>
            </a:r>
            <a:br>
              <a:rPr lang="hr-HR" sz="4400" b="1" dirty="0">
                <a:solidFill>
                  <a:schemeClr val="tx2"/>
                </a:solidFill>
              </a:rPr>
            </a:br>
            <a:br>
              <a:rPr lang="hr-HR" sz="4400" b="1" dirty="0">
                <a:solidFill>
                  <a:schemeClr val="tx2"/>
                </a:solidFill>
              </a:rPr>
            </a:br>
            <a:br>
              <a:rPr lang="hr-HR" sz="4400" b="1" dirty="0">
                <a:solidFill>
                  <a:schemeClr val="tx2"/>
                </a:solidFill>
              </a:rPr>
            </a:br>
            <a:br>
              <a:rPr lang="hr-HR" sz="4400" b="1" dirty="0">
                <a:solidFill>
                  <a:schemeClr val="tx2"/>
                </a:solidFill>
              </a:rPr>
            </a:br>
            <a:br>
              <a:rPr lang="hr-HR" sz="4400" b="1" dirty="0">
                <a:solidFill>
                  <a:schemeClr val="tx2"/>
                </a:solidFill>
              </a:rPr>
            </a:br>
            <a:br>
              <a:rPr lang="hr-HR" sz="4400" b="1" dirty="0">
                <a:solidFill>
                  <a:schemeClr val="tx2"/>
                </a:solidFill>
              </a:rPr>
            </a:br>
            <a:br>
              <a:rPr lang="hr-HR" sz="4400" b="1" dirty="0">
                <a:solidFill>
                  <a:schemeClr val="tx2"/>
                </a:solidFill>
              </a:rPr>
            </a:br>
            <a:br>
              <a:rPr lang="hr-HR" sz="4400" b="1" dirty="0">
                <a:solidFill>
                  <a:schemeClr val="tx2"/>
                </a:solidFill>
              </a:rPr>
            </a:br>
            <a:endParaRPr lang="hr-HR" sz="44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568388"/>
              </p:ext>
            </p:extLst>
          </p:nvPr>
        </p:nvGraphicFramePr>
        <p:xfrm>
          <a:off x="589280" y="1662545"/>
          <a:ext cx="11267440" cy="405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31D740E-15CC-467D-AC19-D12CA2B67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4749" y="302391"/>
            <a:ext cx="861915" cy="8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9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pl-PL" sz="2400" b="1" dirty="0">
                <a:solidFill>
                  <a:schemeClr val="tx2"/>
                </a:solidFill>
              </a:rPr>
              <a:t> Ko je pa Vama odgovoran za početak rata u Ukrajini</a:t>
            </a:r>
            <a:r>
              <a:rPr lang="en-US" sz="2400" b="1" dirty="0">
                <a:solidFill>
                  <a:schemeClr val="tx2"/>
                </a:solidFill>
              </a:rPr>
              <a:t>? </a:t>
            </a:r>
            <a:r>
              <a:rPr lang="en-US" sz="3999" b="1" dirty="0">
                <a:solidFill>
                  <a:schemeClr val="tx2"/>
                </a:solidFill>
              </a:rPr>
              <a:t>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963236"/>
              </p:ext>
            </p:extLst>
          </p:nvPr>
        </p:nvGraphicFramePr>
        <p:xfrm>
          <a:off x="792480" y="1544320"/>
          <a:ext cx="1105408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0B6D9D7-89FF-4EFD-92F5-54A511783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4474" y="302181"/>
            <a:ext cx="803561" cy="7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28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pl-PL" sz="2200" b="1" dirty="0">
                <a:solidFill>
                  <a:schemeClr val="tx2"/>
                </a:solidFill>
              </a:rPr>
              <a:t>Da li podržavate odluku da se Crna Gora pridruži sankcijama protiv Rusije</a:t>
            </a:r>
            <a:r>
              <a:rPr lang="en-US" sz="2200" b="1" dirty="0">
                <a:solidFill>
                  <a:schemeClr val="tx2"/>
                </a:solidFill>
              </a:rPr>
              <a:t>? 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6ECAC6-8B89-DDCC-213B-978E067E4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05494"/>
              </p:ext>
            </p:extLst>
          </p:nvPr>
        </p:nvGraphicFramePr>
        <p:xfrm>
          <a:off x="1028699" y="1662545"/>
          <a:ext cx="10510315" cy="395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95FBBE-7B60-43A6-83C6-19A0843B2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5096" y="276007"/>
            <a:ext cx="802940" cy="7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3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pl-PL" sz="2200" b="1" dirty="0">
                <a:solidFill>
                  <a:schemeClr val="tx2"/>
                </a:solidFill>
              </a:rPr>
            </a:br>
            <a:r>
              <a:rPr lang="pl-PL" sz="2200" b="1" dirty="0">
                <a:solidFill>
                  <a:schemeClr val="tx2"/>
                </a:solidFill>
              </a:rPr>
              <a:t>Postoje mišljenja da Srpska pravoslavna crkva ima uticaj na političke prilike i politička pitanja u Crnoj Gori. Kakav je Vaš stav o tome?</a:t>
            </a:r>
            <a:r>
              <a:rPr lang="en-US" sz="2200" b="1" dirty="0">
                <a:solidFill>
                  <a:schemeClr val="tx2"/>
                </a:solidFill>
              </a:rPr>
              <a:t>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612119"/>
              </p:ext>
            </p:extLst>
          </p:nvPr>
        </p:nvGraphicFramePr>
        <p:xfrm>
          <a:off x="985519" y="2057398"/>
          <a:ext cx="10553495" cy="36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4236A57-FF43-4F30-817A-A0EED4B24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3725" y="272567"/>
            <a:ext cx="802940" cy="7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80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sr-Latn-ME" sz="2200" b="1" dirty="0">
                <a:solidFill>
                  <a:schemeClr val="tx2"/>
                </a:solidFill>
              </a:rPr>
            </a:br>
            <a:r>
              <a:rPr lang="en-US" sz="2200" b="1" dirty="0" err="1">
                <a:solidFill>
                  <a:schemeClr val="tx2"/>
                </a:solidFill>
              </a:rPr>
              <a:t>Postoje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pl-PL" sz="2200" b="1" dirty="0">
                <a:solidFill>
                  <a:schemeClr val="tx2"/>
                </a:solidFill>
              </a:rPr>
              <a:t>mišljenja da država Srbija i njena vlast  imaju uticaj na političke prilike i politička pitanja u Crnoj Gori. Kakav je Vaš stav o tome?</a:t>
            </a:r>
            <a:r>
              <a:rPr lang="en-US" sz="2200" b="1" dirty="0">
                <a:solidFill>
                  <a:schemeClr val="tx2"/>
                </a:solidFill>
              </a:rPr>
              <a:t> 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70585"/>
              </p:ext>
            </p:extLst>
          </p:nvPr>
        </p:nvGraphicFramePr>
        <p:xfrm>
          <a:off x="518160" y="1662546"/>
          <a:ext cx="11414760" cy="416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BC3E8CA-66C3-4A63-87DC-9B14E0434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5226" y="276008"/>
            <a:ext cx="832809" cy="8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76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pl-PL" sz="2200" b="1" dirty="0">
                <a:solidFill>
                  <a:schemeClr val="tx2"/>
                </a:solidFill>
              </a:rPr>
            </a:br>
            <a:br>
              <a:rPr lang="pl-PL" sz="2200" b="1" dirty="0">
                <a:solidFill>
                  <a:schemeClr val="tx2"/>
                </a:solidFill>
              </a:rPr>
            </a:br>
            <a:r>
              <a:rPr lang="pl-PL" sz="2200" b="1" dirty="0">
                <a:solidFill>
                  <a:schemeClr val="tx2"/>
                </a:solidFill>
              </a:rPr>
              <a:t>Drugi svjetski rat je bio davno, ali nam recite, po vašem mišljenju, ko su bili borci protiv fašizma?</a:t>
            </a:r>
            <a:r>
              <a:rPr lang="en-US" sz="2200" b="1" dirty="0">
                <a:solidFill>
                  <a:schemeClr val="tx2"/>
                </a:solidFill>
              </a:rPr>
              <a:t>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665751"/>
              </p:ext>
            </p:extLst>
          </p:nvPr>
        </p:nvGraphicFramePr>
        <p:xfrm>
          <a:off x="772160" y="1838960"/>
          <a:ext cx="11160760" cy="379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F2C2F77-EF39-428B-847A-48FC2BC63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3124" y="276007"/>
            <a:ext cx="914911" cy="8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7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pl-PL" sz="2200" b="1" dirty="0">
                <a:solidFill>
                  <a:schemeClr val="tx2"/>
                </a:solidFill>
              </a:rPr>
            </a:br>
            <a:br>
              <a:rPr lang="pl-PL" sz="2200" b="1" dirty="0">
                <a:solidFill>
                  <a:schemeClr val="tx2"/>
                </a:solidFill>
              </a:rPr>
            </a:br>
            <a:r>
              <a:rPr lang="pl-PL" sz="2200" b="1" dirty="0">
                <a:solidFill>
                  <a:schemeClr val="tx2"/>
                </a:solidFill>
              </a:rPr>
              <a:t>Nedavno je podignut spomenik Pavlu Đurišiću, i oko tog pitanja bilo je mnogo problema u javnosti. Kakav je Vaš stav o tome?</a:t>
            </a:r>
            <a:r>
              <a:rPr lang="en-US" sz="2200" b="1" dirty="0">
                <a:solidFill>
                  <a:schemeClr val="tx2"/>
                </a:solidFill>
              </a:rPr>
              <a:t>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238243"/>
              </p:ext>
            </p:extLst>
          </p:nvPr>
        </p:nvGraphicFramePr>
        <p:xfrm>
          <a:off x="558800" y="1884680"/>
          <a:ext cx="11374120" cy="374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0952B0-526F-4C41-B3BF-F3D164CE0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9352" y="276007"/>
            <a:ext cx="879326" cy="8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18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pl-PL" sz="2200" b="1" dirty="0">
                <a:solidFill>
                  <a:schemeClr val="tx2"/>
                </a:solidFill>
              </a:rPr>
              <a:t>Kako ocjenjujete reakciju države na podizanje spomenika Pavlu Đurišiću?</a:t>
            </a:r>
            <a:r>
              <a:rPr lang="en-US" sz="2200" b="1" dirty="0">
                <a:solidFill>
                  <a:schemeClr val="tx2"/>
                </a:solidFill>
              </a:rPr>
              <a:t> 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088611"/>
              </p:ext>
            </p:extLst>
          </p:nvPr>
        </p:nvGraphicFramePr>
        <p:xfrm>
          <a:off x="761999" y="1812651"/>
          <a:ext cx="10777015" cy="366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90F7012-1CE2-449E-A11C-B45DB3CB4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4473" y="316828"/>
            <a:ext cx="761521" cy="7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7090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pl-PL" sz="2200" b="1" dirty="0">
                <a:solidFill>
                  <a:schemeClr val="tx2"/>
                </a:solidFill>
              </a:rPr>
            </a:br>
            <a:br>
              <a:rPr lang="pl-PL" sz="2200" b="1" dirty="0">
                <a:solidFill>
                  <a:schemeClr val="tx2"/>
                </a:solidFill>
              </a:rPr>
            </a:br>
            <a:r>
              <a:rPr lang="pl-PL" sz="2200" b="1" dirty="0">
                <a:solidFill>
                  <a:schemeClr val="tx2"/>
                </a:solidFill>
              </a:rPr>
              <a:t>Bez obzira na to da li ste religiozni i bez obzira na to koje ste nacije i vere, ako biste morali da birate između Mintropolita Joanikija i Episkopa Metodija, koga biste podržali?</a:t>
            </a:r>
            <a:r>
              <a:rPr lang="en-US" sz="2200" b="1" dirty="0">
                <a:solidFill>
                  <a:schemeClr val="tx2"/>
                </a:solidFill>
              </a:rPr>
              <a:t>- %</a:t>
            </a: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br>
              <a:rPr lang="hr-HR" sz="3999" b="1" dirty="0">
                <a:solidFill>
                  <a:schemeClr val="tx2"/>
                </a:solidFill>
              </a:rPr>
            </a:br>
            <a:endParaRPr lang="hr-HR" sz="3999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313431"/>
              </p:ext>
            </p:extLst>
          </p:nvPr>
        </p:nvGraphicFramePr>
        <p:xfrm>
          <a:off x="599440" y="1812650"/>
          <a:ext cx="11186160" cy="381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188ADD3-C832-4900-B4B6-31E5C6EDA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445" y="316285"/>
            <a:ext cx="846219" cy="8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GB" sz="3999" b="1" dirty="0">
                <a:solidFill>
                  <a:schemeClr val="tx2"/>
                </a:solidFill>
              </a:rPr>
            </a:br>
            <a:br>
              <a:rPr lang="sr-Latn-ME" sz="3999" b="1" dirty="0">
                <a:solidFill>
                  <a:schemeClr val="tx2"/>
                </a:solidFill>
              </a:rPr>
            </a:br>
            <a:br>
              <a:rPr lang="sr-Latn-ME" sz="3999" b="1" dirty="0">
                <a:solidFill>
                  <a:schemeClr val="tx2"/>
                </a:solidFill>
              </a:rPr>
            </a:br>
            <a:r>
              <a:rPr lang="en-GB" sz="3999" b="1" dirty="0" err="1">
                <a:solidFill>
                  <a:schemeClr val="tx2"/>
                </a:solidFill>
              </a:rPr>
              <a:t>Generalno</a:t>
            </a:r>
            <a:r>
              <a:rPr lang="en-GB" sz="3999" b="1" dirty="0">
                <a:solidFill>
                  <a:schemeClr val="tx2"/>
                </a:solidFill>
              </a:rPr>
              <a:t>, kojim </a:t>
            </a:r>
            <a:r>
              <a:rPr lang="en-GB" sz="3999" b="1" dirty="0" err="1">
                <a:solidFill>
                  <a:schemeClr val="tx2"/>
                </a:solidFill>
              </a:rPr>
              <a:t>putem</a:t>
            </a:r>
            <a:r>
              <a:rPr lang="en-GB" sz="3999" b="1" dirty="0">
                <a:solidFill>
                  <a:schemeClr val="tx2"/>
                </a:solidFill>
              </a:rPr>
              <a:t> se Crna Gora </a:t>
            </a:r>
            <a:r>
              <a:rPr lang="en-GB" sz="3999" b="1" dirty="0" err="1">
                <a:solidFill>
                  <a:schemeClr val="tx2"/>
                </a:solidFill>
              </a:rPr>
              <a:t>kreće</a:t>
            </a:r>
            <a:r>
              <a:rPr lang="en-GB" sz="3999" b="1" dirty="0">
                <a:solidFill>
                  <a:schemeClr val="tx2"/>
                </a:solidFill>
              </a:rPr>
              <a:t> SMJER- </a:t>
            </a:r>
            <a:r>
              <a:rPr lang="hr-HR" sz="3999" b="1" dirty="0">
                <a:solidFill>
                  <a:schemeClr val="tx2"/>
                </a:solidFill>
              </a:rPr>
              <a:t>index </a:t>
            </a:r>
            <a:r>
              <a:rPr lang="sr-Latn-ME" sz="3999" b="1" dirty="0">
                <a:solidFill>
                  <a:schemeClr val="tx2"/>
                </a:solidFill>
              </a:rPr>
              <a:t>(</a:t>
            </a:r>
            <a:r>
              <a:rPr lang="en-GB" sz="3999" b="1" dirty="0">
                <a:solidFill>
                  <a:schemeClr val="tx2"/>
                </a:solidFill>
              </a:rPr>
              <a:t>%</a:t>
            </a:r>
            <a:r>
              <a:rPr lang="sr-Latn-ME" sz="3999" b="1" dirty="0">
                <a:solidFill>
                  <a:schemeClr val="tx2"/>
                </a:solidFill>
              </a:rPr>
              <a:t>)</a:t>
            </a:r>
            <a:br>
              <a:rPr lang="en-GB" sz="3999" b="1" dirty="0">
                <a:solidFill>
                  <a:schemeClr val="tx2"/>
                </a:solidFill>
              </a:rPr>
            </a:br>
            <a:br>
              <a:rPr lang="en-GB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  <a:highlight>
                  <a:srgbClr val="ECF1F8"/>
                </a:highlight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br>
              <a:rPr lang="x-none" sz="3999" b="1" dirty="0">
                <a:solidFill>
                  <a:schemeClr val="tx2"/>
                </a:solidFill>
              </a:rPr>
            </a:br>
            <a:endParaRPr lang="x-none" sz="3999" b="1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51507-9D44-114A-8B4F-4470E545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56E2EC-019F-4FAA-4889-11A3CCD0A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7" y="5671300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707680F-728A-6635-3EFB-D939FF500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943470"/>
              </p:ext>
            </p:extLst>
          </p:nvPr>
        </p:nvGraphicFramePr>
        <p:xfrm>
          <a:off x="386079" y="1788160"/>
          <a:ext cx="11805919" cy="424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FB3F9B-BC83-42D2-93C6-4908FA714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9371" y="93808"/>
            <a:ext cx="997524" cy="9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4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277092"/>
            <a:ext cx="11637818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sr-Latn-ME" sz="4000" b="1" dirty="0">
                <a:solidFill>
                  <a:schemeClr val="tx2"/>
                </a:solidFill>
              </a:rPr>
            </a:br>
            <a:br>
              <a:rPr lang="sr-Latn-ME" sz="4000" b="1" dirty="0">
                <a:solidFill>
                  <a:schemeClr val="tx2"/>
                </a:solidFill>
              </a:rPr>
            </a:br>
            <a:r>
              <a:rPr lang="en-GB" sz="4000" b="1" dirty="0">
                <a:solidFill>
                  <a:schemeClr val="tx2"/>
                </a:solidFill>
              </a:rPr>
              <a:t>Da li </a:t>
            </a:r>
            <a:r>
              <a:rPr lang="en-GB" sz="4000" b="1" dirty="0" err="1">
                <a:solidFill>
                  <a:schemeClr val="tx2"/>
                </a:solidFill>
              </a:rPr>
              <a:t>ste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zadovoljni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dosadašnjim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učinkom</a:t>
            </a:r>
            <a:r>
              <a:rPr lang="en-GB" sz="4000" b="1" dirty="0">
                <a:solidFill>
                  <a:schemeClr val="tx2"/>
                </a:solidFill>
              </a:rPr>
              <a:t> Vlade </a:t>
            </a:r>
            <a:r>
              <a:rPr lang="en-GB" sz="4000" b="1" dirty="0" err="1">
                <a:solidFill>
                  <a:schemeClr val="tx2"/>
                </a:solidFill>
              </a:rPr>
              <a:t>Milojka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Spajića</a:t>
            </a:r>
            <a:r>
              <a:rPr lang="en-GB" sz="4000" b="1" dirty="0">
                <a:solidFill>
                  <a:schemeClr val="tx2"/>
                </a:solidFill>
              </a:rPr>
              <a:t>- %</a:t>
            </a: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x-none" sz="4400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E2332-55DB-3B45-87A8-F540C38242B1}"/>
              </a:ext>
            </a:extLst>
          </p:cNvPr>
          <p:cNvSpPr/>
          <p:nvPr/>
        </p:nvSpPr>
        <p:spPr>
          <a:xfrm>
            <a:off x="8105652" y="3361489"/>
            <a:ext cx="3273552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351" b="1" dirty="0">
              <a:solidFill>
                <a:schemeClr val="tx2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81224-0C96-7D46-BEF0-77A630CE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4681ED-B45B-4C26-BF8A-F9B0FE72F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042140"/>
              </p:ext>
            </p:extLst>
          </p:nvPr>
        </p:nvGraphicFramePr>
        <p:xfrm>
          <a:off x="995680" y="1962756"/>
          <a:ext cx="10800080" cy="366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7F28BF0-97CE-421B-98FA-F90D2F637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0361" y="305718"/>
            <a:ext cx="949732" cy="9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6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3" y="277092"/>
            <a:ext cx="11637818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sr-Latn-ME" sz="4000" b="1" dirty="0">
                <a:solidFill>
                  <a:schemeClr val="tx2"/>
                </a:solidFill>
              </a:rPr>
            </a:br>
            <a:r>
              <a:rPr lang="en-GB" sz="4000" b="1" dirty="0">
                <a:solidFill>
                  <a:schemeClr val="tx2"/>
                </a:solidFill>
              </a:rPr>
              <a:t>Proc</a:t>
            </a:r>
            <a:r>
              <a:rPr lang="sr-Latn-ME" sz="4000" b="1" dirty="0">
                <a:solidFill>
                  <a:schemeClr val="tx2"/>
                </a:solidFill>
              </a:rPr>
              <a:t>j</a:t>
            </a:r>
            <a:r>
              <a:rPr lang="en-GB" sz="4000" b="1" dirty="0" err="1">
                <a:solidFill>
                  <a:schemeClr val="tx2"/>
                </a:solidFill>
              </a:rPr>
              <a:t>ena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efekta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povećanja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plata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i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penzija</a:t>
            </a: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br>
              <a:rPr lang="x-none" sz="4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x-none" sz="4400" dirty="0">
              <a:solidFill>
                <a:schemeClr val="tx2"/>
              </a:solidFill>
              <a:highlight>
                <a:srgbClr val="DDDEE2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E2332-55DB-3B45-87A8-F540C38242B1}"/>
              </a:ext>
            </a:extLst>
          </p:cNvPr>
          <p:cNvSpPr/>
          <p:nvPr/>
        </p:nvSpPr>
        <p:spPr>
          <a:xfrm>
            <a:off x="8105652" y="3361489"/>
            <a:ext cx="3273552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351" b="1" dirty="0">
              <a:solidFill>
                <a:schemeClr val="tx2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81224-0C96-7D46-BEF0-77A630CE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4681ED-B45B-4C26-BF8A-F9B0FE72F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345555"/>
              </p:ext>
            </p:extLst>
          </p:nvPr>
        </p:nvGraphicFramePr>
        <p:xfrm>
          <a:off x="822784" y="1812650"/>
          <a:ext cx="10962815" cy="392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5B14F19-7A81-4CBC-9900-FCBBBA9F1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7121" y="306386"/>
            <a:ext cx="861986" cy="8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6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r>
              <a:rPr lang="en-GB" sz="3600" b="1" dirty="0" err="1">
                <a:solidFill>
                  <a:schemeClr val="tx2"/>
                </a:solidFill>
              </a:rPr>
              <a:t>Zadovoljstvo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učinkom</a:t>
            </a:r>
            <a:r>
              <a:rPr lang="en-GB" sz="3600" b="1" dirty="0">
                <a:solidFill>
                  <a:schemeClr val="tx2"/>
                </a:solidFill>
              </a:rPr>
              <a:t> Vlade</a:t>
            </a: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>
                <a:solidFill>
                  <a:schemeClr val="tx2"/>
                </a:solidFill>
              </a:rPr>
              <a:t> sum: </a:t>
            </a:r>
            <a:r>
              <a:rPr lang="en-GB" sz="3600" b="1" dirty="0" err="1">
                <a:solidFill>
                  <a:schemeClr val="tx2"/>
                </a:solidFill>
              </a:rPr>
              <a:t>veoma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uglavnom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zadovoljni</a:t>
            </a:r>
            <a:r>
              <a:rPr lang="en-GB" sz="3600" b="1" dirty="0">
                <a:solidFill>
                  <a:schemeClr val="tx2"/>
                </a:solidFill>
              </a:rPr>
              <a:t> – trend (%)</a:t>
            </a: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br>
              <a:rPr lang="x-none" sz="3600" b="1" dirty="0">
                <a:solidFill>
                  <a:schemeClr val="tx2"/>
                </a:solidFill>
              </a:rPr>
            </a:br>
            <a:br>
              <a:rPr lang="x-none" sz="3600" b="1" dirty="0">
                <a:solidFill>
                  <a:schemeClr val="tx2"/>
                </a:solidFill>
              </a:rPr>
            </a:br>
            <a:br>
              <a:rPr lang="x-none" sz="3600" b="1" dirty="0">
                <a:solidFill>
                  <a:schemeClr val="tx2"/>
                </a:solidFill>
              </a:rPr>
            </a:br>
            <a:br>
              <a:rPr lang="x-none" sz="3600" b="1" dirty="0">
                <a:solidFill>
                  <a:schemeClr val="tx2"/>
                </a:solidFill>
              </a:rPr>
            </a:br>
            <a:br>
              <a:rPr lang="x-none" sz="3600" b="1" dirty="0">
                <a:solidFill>
                  <a:schemeClr val="tx2"/>
                </a:solidFill>
              </a:rPr>
            </a:br>
            <a:br>
              <a:rPr lang="x-none" sz="3600" b="1" dirty="0">
                <a:solidFill>
                  <a:schemeClr val="tx2"/>
                </a:solidFill>
              </a:rPr>
            </a:br>
            <a:endParaRPr lang="x-none" sz="3600" b="1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214B11-388E-4943-ADE8-437CE0A6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66C45-4432-68EF-FFDB-E71DA1E01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2" y="5666472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329672"/>
              </p:ext>
            </p:extLst>
          </p:nvPr>
        </p:nvGraphicFramePr>
        <p:xfrm>
          <a:off x="589280" y="1962754"/>
          <a:ext cx="11343640" cy="378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2BB2863-71CB-4FBF-97C0-C61D8F2BD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481" y="276008"/>
            <a:ext cx="883438" cy="8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4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DC7A774-B0EC-A44C-B65E-1CA9E443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7093"/>
            <a:ext cx="11693237" cy="630381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tabLst>
                <a:tab pos="4750977" algn="l"/>
                <a:tab pos="6922489" algn="l"/>
                <a:tab pos="10254363" algn="l"/>
              </a:tabLst>
            </a:pPr>
            <a:br>
              <a:rPr lang="en-GB" sz="3200" b="1" dirty="0">
                <a:solidFill>
                  <a:schemeClr val="tx2"/>
                </a:solidFill>
              </a:rPr>
            </a:br>
            <a:r>
              <a:rPr lang="en-GB" sz="3200" b="1" dirty="0" err="1">
                <a:solidFill>
                  <a:schemeClr val="tx2"/>
                </a:solidFill>
              </a:rPr>
              <a:t>Povjerenje</a:t>
            </a:r>
            <a:r>
              <a:rPr lang="en-GB" sz="3200" b="1" dirty="0">
                <a:solidFill>
                  <a:schemeClr val="tx2"/>
                </a:solidFill>
              </a:rPr>
              <a:t> u </a:t>
            </a:r>
            <a:r>
              <a:rPr lang="en-GB" sz="3200" b="1" dirty="0" err="1">
                <a:solidFill>
                  <a:schemeClr val="tx2"/>
                </a:solidFill>
              </a:rPr>
              <a:t>institucije</a:t>
            </a:r>
            <a:br>
              <a:rPr lang="en-GB" sz="3200" b="1" dirty="0">
                <a:solidFill>
                  <a:schemeClr val="tx2"/>
                </a:solidFill>
              </a:rPr>
            </a:br>
            <a:r>
              <a:rPr lang="en-GB" sz="3200" b="1" dirty="0">
                <a:solidFill>
                  <a:schemeClr val="tx2"/>
                </a:solidFill>
              </a:rPr>
              <a:t>sum: </a:t>
            </a:r>
            <a:r>
              <a:rPr lang="en-GB" sz="3200" b="1" dirty="0" err="1">
                <a:solidFill>
                  <a:schemeClr val="tx2"/>
                </a:solidFill>
              </a:rPr>
              <a:t>uglavnom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i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veliko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n-GB" sz="3200" b="1" dirty="0" err="1">
                <a:solidFill>
                  <a:schemeClr val="tx2"/>
                </a:solidFill>
              </a:rPr>
              <a:t>povjerenje</a:t>
            </a:r>
            <a:r>
              <a:rPr lang="en-GB" sz="3200" b="1" dirty="0">
                <a:solidFill>
                  <a:schemeClr val="tx2"/>
                </a:solidFill>
              </a:rPr>
              <a:t> (%)</a:t>
            </a: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3200" b="1" dirty="0">
                <a:solidFill>
                  <a:schemeClr val="tx2"/>
                </a:solidFill>
              </a:rPr>
            </a:br>
            <a:br>
              <a:rPr lang="en-GB" sz="2800" b="1" dirty="0">
                <a:solidFill>
                  <a:schemeClr val="tx2"/>
                </a:solidFill>
              </a:rPr>
            </a:br>
            <a:br>
              <a:rPr lang="en-GB" sz="2800" b="1" dirty="0">
                <a:solidFill>
                  <a:schemeClr val="tx2"/>
                </a:solidFill>
              </a:rPr>
            </a:br>
            <a:br>
              <a:rPr lang="en-GB" sz="2800" b="1" dirty="0">
                <a:solidFill>
                  <a:schemeClr val="tx2"/>
                </a:solidFill>
              </a:rPr>
            </a:br>
            <a:br>
              <a:rPr lang="en-GB" sz="2800" b="1" dirty="0">
                <a:solidFill>
                  <a:schemeClr val="tx2"/>
                </a:solidFill>
              </a:rPr>
            </a:br>
            <a:br>
              <a:rPr lang="en-GB" sz="2800" b="1" dirty="0">
                <a:solidFill>
                  <a:schemeClr val="tx2"/>
                </a:solidFill>
              </a:rPr>
            </a:br>
            <a:br>
              <a:rPr lang="en-GB" sz="2800" b="1" dirty="0">
                <a:solidFill>
                  <a:schemeClr val="tx2"/>
                </a:solidFill>
              </a:rPr>
            </a:br>
            <a:br>
              <a:rPr lang="en-GB" sz="2800" b="1" dirty="0">
                <a:solidFill>
                  <a:schemeClr val="tx2"/>
                </a:solidFill>
              </a:rPr>
            </a:br>
            <a:br>
              <a:rPr lang="x-none" sz="2800" b="1" dirty="0">
                <a:solidFill>
                  <a:schemeClr val="tx2"/>
                </a:solidFill>
              </a:rPr>
            </a:br>
            <a:br>
              <a:rPr lang="x-none" sz="2800" b="1" dirty="0">
                <a:solidFill>
                  <a:schemeClr val="tx2"/>
                </a:solidFill>
              </a:rPr>
            </a:br>
            <a:br>
              <a:rPr lang="x-none" sz="2800" b="1" dirty="0">
                <a:solidFill>
                  <a:schemeClr val="tx2"/>
                </a:solidFill>
              </a:rPr>
            </a:br>
            <a:br>
              <a:rPr lang="x-none" sz="2800" b="1" dirty="0">
                <a:solidFill>
                  <a:schemeClr val="tx2"/>
                </a:solidFill>
              </a:rPr>
            </a:br>
            <a:br>
              <a:rPr lang="x-none" sz="2800" b="1" dirty="0">
                <a:solidFill>
                  <a:schemeClr val="tx2"/>
                </a:solidFill>
              </a:rPr>
            </a:br>
            <a:endParaRPr lang="x-none" sz="2800" b="1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63351-13AB-964C-A036-3BBEB1F6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E7ED55-92DF-2BF8-99D0-AD4CDE9AC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855881"/>
              </p:ext>
            </p:extLst>
          </p:nvPr>
        </p:nvGraphicFramePr>
        <p:xfrm>
          <a:off x="548640" y="1422399"/>
          <a:ext cx="11384280" cy="420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CA61D9E-2E5D-49C4-9ADE-EF45E71F0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330" y="277088"/>
            <a:ext cx="879967" cy="8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778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av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12503</TotalTime>
  <Words>1243</Words>
  <Application>Microsoft Office PowerPoint</Application>
  <PresentationFormat>Widescreen</PresentationFormat>
  <Paragraphs>163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맑은 고딕</vt:lpstr>
      <vt:lpstr>Arial</vt:lpstr>
      <vt:lpstr>Arial Unicode MS</vt:lpstr>
      <vt:lpstr>Calibri</vt:lpstr>
      <vt:lpstr>Century Gothic</vt:lpstr>
      <vt:lpstr>Garamond</vt:lpstr>
      <vt:lpstr>Hiragino Kaku Gothic ProN W3</vt:lpstr>
      <vt:lpstr>Times New Roman</vt:lpstr>
      <vt:lpstr>Verdana</vt:lpstr>
      <vt:lpstr>Cover and End Slide Master</vt:lpstr>
      <vt:lpstr>Contents Slide Master</vt:lpstr>
      <vt:lpstr>Section Break Slide Master</vt:lpstr>
      <vt:lpstr>Savon</vt:lpstr>
      <vt:lpstr>PowerPoint Presentation</vt:lpstr>
      <vt:lpstr>PowerPoint Presentation</vt:lpstr>
      <vt:lpstr>  Generalno, kojim putem se Crna Gora kreće - %        </vt:lpstr>
      <vt:lpstr>   Generalno, kojim putem se Crna Gora kreće - trend (%)         </vt:lpstr>
      <vt:lpstr>   Generalno, kojim putem se Crna Gora kreće SMJER- index (%)         </vt:lpstr>
      <vt:lpstr>  Da li ste zadovoljni dosadašnjim učinkom Vlade Milojka Spajića- %       </vt:lpstr>
      <vt:lpstr> Procjena efekta povećanja plata i penzija       </vt:lpstr>
      <vt:lpstr>Zadovoljstvo učinkom Vlade  sum: veoma i uglavnom zadovoljni – trend (%)        </vt:lpstr>
      <vt:lpstr> Povjerenje u institucije sum: uglavnom i veliko povjerenje (%)              </vt:lpstr>
      <vt:lpstr>Povjerenje u institucije –  sum: uglavnom i veliko povjerenje trend (%)          </vt:lpstr>
      <vt:lpstr>Povjerenje u političke institucije  Prosjek: Vlada, Predsjednik, Skupština, Policija, Vojska, sudstvo i partije – trend (%)         </vt:lpstr>
      <vt:lpstr>Prosječna ocjena političara (od 1 do 5)                 </vt:lpstr>
      <vt:lpstr>Udio najveće ocjene (5) za političare - %             </vt:lpstr>
      <vt:lpstr> Udio najveće ocjene (5) razlika Mart 2024 I Maj 2023 -%             </vt:lpstr>
      <vt:lpstr> Rejting ministarstava           </vt:lpstr>
      <vt:lpstr>Ukoliko bi se naredne nedjelje održali parlamentarni izbori kojoj partiji bi dali glas? (% opredijeljenih)                                                                                   </vt:lpstr>
      <vt:lpstr>Rejting partija u zoni cenzusa              </vt:lpstr>
      <vt:lpstr>  Ukoliko bi se naredne nedjelje održali parlamentarni izbori kojoj partiji bi dali glas?  (preko 1% - trend)            </vt:lpstr>
      <vt:lpstr>Da li podržavate članstvo Crne Gore u EU -%         </vt:lpstr>
      <vt:lpstr>Podrška članstvu Crne Gore u EU -  trend (%)          </vt:lpstr>
      <vt:lpstr>Da li podržavate članstvo Crne Gore u NATO - %         </vt:lpstr>
      <vt:lpstr>Podrška članstvu Crne Gore u NATO- trend (%)          </vt:lpstr>
      <vt:lpstr>  U kojoj mjeri se u spoljnoj politici Crna Gora treba oslanjati na - %            </vt:lpstr>
      <vt:lpstr>Oslonac Crne Gore u spoljnoj politici   SUM: oslonac u: potpunosti i u velikj mjeri-trend (%)        </vt:lpstr>
      <vt:lpstr>Zabrinutost nakon smene vlasti- %        </vt:lpstr>
      <vt:lpstr>Zabrinutih – trend %        </vt:lpstr>
      <vt:lpstr>Prioriteti spoljne politike%        </vt:lpstr>
      <vt:lpstr>Spoljno-politička orijentacija%        </vt:lpstr>
      <vt:lpstr>Unutrašnji politički prioriteti%        </vt:lpstr>
      <vt:lpstr>Unutrašnje-politička orijentacija%        </vt:lpstr>
      <vt:lpstr> Pozitivne/negativne promene u prethodnom periodu%        </vt:lpstr>
      <vt:lpstr> Pozitivne/negativne promene u prethodnom periodu - INDEX        </vt:lpstr>
      <vt:lpstr>Pozitivne/negativne promene -TREND        </vt:lpstr>
      <vt:lpstr> Pozitivne/negativne promene –TREND INDEX        </vt:lpstr>
      <vt:lpstr> Kako biste ocijenili stanje DANAS u odnosu na vrijeme kada je na vlasti bio DPS- %        </vt:lpstr>
      <vt:lpstr>Kako ocjenjujete stabilnost Vlade Milojka Spajića %        </vt:lpstr>
      <vt:lpstr>Da li podržavaju rekonstrukciju Vlade - %        </vt:lpstr>
      <vt:lpstr>Podržavaju ulazak Vladu - %        </vt:lpstr>
      <vt:lpstr>Smatrate li da treba održati vanredne parlamentarne izbore?- %        </vt:lpstr>
      <vt:lpstr>Kako Vi vidite rat između Rusije i Ukraine? - %        </vt:lpstr>
      <vt:lpstr> Ko je pa Vama odgovoran za početak rata u Ukrajini? - %        </vt:lpstr>
      <vt:lpstr>Da li podržavate odluku da se Crna Gora pridruži sankcijama protiv Rusije? - %        </vt:lpstr>
      <vt:lpstr> Postoje mišljenja da Srpska pravoslavna crkva ima uticaj na političke prilike i politička pitanja u Crnoj Gori. Kakav je Vaš stav o tome?- %        </vt:lpstr>
      <vt:lpstr> Postoje mišljenja da država Srbija i njena vlast  imaju uticaj na političke prilike i politička pitanja u Crnoj Gori. Kakav je Vaš stav o tome? - %        </vt:lpstr>
      <vt:lpstr>  Drugi svjetski rat je bio davno, ali nam recite, po vašem mišljenju, ko su bili borci protiv fašizma?- %        </vt:lpstr>
      <vt:lpstr>  Nedavno je podignut spomenik Pavlu Đurišiću, i oko tog pitanja bilo je mnogo problema u javnosti. Kakav je Vaš stav o tome?- %        </vt:lpstr>
      <vt:lpstr>Kako ocjenjujete reakciju države na podizanje spomenika Pavlu Đurišiću? - %        </vt:lpstr>
      <vt:lpstr>  Bez obzira na to da li ste religiozni i bez obzira na to koje ste nacije i vere, ako biste morali da birate između Mintropolita Joanikija i Episkopa Metodija, koga biste podržali?- %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Maja Vuletic</cp:lastModifiedBy>
  <cp:revision>445</cp:revision>
  <cp:lastPrinted>2022-07-05T10:58:10Z</cp:lastPrinted>
  <dcterms:created xsi:type="dcterms:W3CDTF">2018-04-24T17:14:44Z</dcterms:created>
  <dcterms:modified xsi:type="dcterms:W3CDTF">2026-01-26T11:16:51Z</dcterms:modified>
</cp:coreProperties>
</file>